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48"/>
  </p:notesMasterIdLst>
  <p:handoutMasterIdLst>
    <p:handoutMasterId r:id="rId49"/>
  </p:handoutMasterIdLst>
  <p:sldIdLst>
    <p:sldId id="256" r:id="rId6"/>
    <p:sldId id="267" r:id="rId7"/>
    <p:sldId id="290" r:id="rId8"/>
    <p:sldId id="306" r:id="rId9"/>
    <p:sldId id="292" r:id="rId10"/>
    <p:sldId id="289" r:id="rId11"/>
    <p:sldId id="307" r:id="rId12"/>
    <p:sldId id="305" r:id="rId13"/>
    <p:sldId id="268" r:id="rId14"/>
    <p:sldId id="283" r:id="rId15"/>
    <p:sldId id="322" r:id="rId16"/>
    <p:sldId id="321" r:id="rId17"/>
    <p:sldId id="294" r:id="rId18"/>
    <p:sldId id="284" r:id="rId19"/>
    <p:sldId id="293" r:id="rId20"/>
    <p:sldId id="295" r:id="rId21"/>
    <p:sldId id="296" r:id="rId22"/>
    <p:sldId id="297" r:id="rId23"/>
    <p:sldId id="298" r:id="rId24"/>
    <p:sldId id="299" r:id="rId25"/>
    <p:sldId id="300" r:id="rId26"/>
    <p:sldId id="301" r:id="rId27"/>
    <p:sldId id="302" r:id="rId28"/>
    <p:sldId id="308" r:id="rId29"/>
    <p:sldId id="303" r:id="rId30"/>
    <p:sldId id="304" r:id="rId31"/>
    <p:sldId id="309" r:id="rId32"/>
    <p:sldId id="310" r:id="rId33"/>
    <p:sldId id="311" r:id="rId34"/>
    <p:sldId id="312" r:id="rId35"/>
    <p:sldId id="313" r:id="rId36"/>
    <p:sldId id="314" r:id="rId37"/>
    <p:sldId id="315" r:id="rId38"/>
    <p:sldId id="319" r:id="rId39"/>
    <p:sldId id="320" r:id="rId40"/>
    <p:sldId id="278" r:id="rId41"/>
    <p:sldId id="280" r:id="rId42"/>
    <p:sldId id="316" r:id="rId43"/>
    <p:sldId id="318" r:id="rId44"/>
    <p:sldId id="323" r:id="rId45"/>
    <p:sldId id="324" r:id="rId46"/>
    <p:sldId id="273" r:id="rId4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6" autoAdjust="0"/>
    <p:restoredTop sz="86450"/>
  </p:normalViewPr>
  <p:slideViewPr>
    <p:cSldViewPr snapToGrid="0" snapToObjects="1">
      <p:cViewPr varScale="1">
        <p:scale>
          <a:sx n="145" d="100"/>
          <a:sy n="145" d="100"/>
        </p:scale>
        <p:origin x="2988" y="12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7" d="100"/>
          <a:sy n="127" d="100"/>
        </p:scale>
        <p:origin x="304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4-4-2022</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4-4-2022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is does extended mind theory state? Or what is an extended mind?</a:t>
            </a:r>
          </a:p>
          <a:p>
            <a:pPr marL="0" indent="0">
              <a:buFont typeface="Arial" panose="020B0604020202020204" pitchFamily="34" charset="0"/>
              <a:buNone/>
            </a:pPr>
            <a:r>
              <a:rPr lang="en-GB" b="1" dirty="0"/>
              <a:t>[click to add definition]</a:t>
            </a:r>
          </a:p>
          <a:p>
            <a:pPr marL="171450" indent="-171450">
              <a:buFont typeface="Arial" panose="020B0604020202020204" pitchFamily="34" charset="0"/>
              <a:buChar char="•"/>
            </a:pPr>
            <a:r>
              <a:rPr lang="en-GB" dirty="0"/>
              <a:t>Can you name some examples of mind extensions?</a:t>
            </a:r>
          </a:p>
          <a:p>
            <a:pPr marL="171450" indent="-171450">
              <a:buFont typeface="Arial" panose="020B0604020202020204" pitchFamily="34" charset="0"/>
              <a:buChar char="•"/>
            </a:pPr>
            <a:r>
              <a:rPr lang="en-GB" dirty="0"/>
              <a:t>What is the difference between the mind and the consciousness?</a:t>
            </a:r>
          </a:p>
          <a:p>
            <a:pPr marL="171450" indent="-171450">
              <a:buFont typeface="Arial" panose="020B0604020202020204" pitchFamily="34" charset="0"/>
              <a:buChar char="•"/>
            </a:pPr>
            <a:r>
              <a:rPr lang="en-GB" dirty="0"/>
              <a:t>What is the value of Extended Mind Theory for Human Computer interaction?</a:t>
            </a:r>
          </a:p>
          <a:p>
            <a:pPr marL="171450" indent="-171450">
              <a:buFont typeface="Arial" panose="020B0604020202020204" pitchFamily="34" charset="0"/>
              <a:buChar char="•"/>
            </a:pPr>
            <a:r>
              <a:rPr lang="en-GB" dirty="0"/>
              <a:t>Why is this perspective valuable for designing for human-computer interaction?</a:t>
            </a:r>
          </a:p>
          <a:p>
            <a:pPr marL="171450" indent="-171450">
              <a:buFont typeface="Arial" panose="020B0604020202020204" pitchFamily="34" charset="0"/>
              <a:buChar char="•"/>
            </a:pPr>
            <a:r>
              <a:rPr lang="en-GB" dirty="0"/>
              <a:t>What are the implications for Human-</a:t>
            </a:r>
            <a:r>
              <a:rPr lang="en-GB" dirty="0" err="1"/>
              <a:t>centered</a:t>
            </a:r>
            <a:r>
              <a:rPr lang="en-GB" dirty="0"/>
              <a:t> Artificial Intelligence?</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3</a:t>
            </a:fld>
            <a:endParaRPr lang="nl-NL"/>
          </a:p>
        </p:txBody>
      </p:sp>
    </p:spTree>
    <p:extLst>
      <p:ext uri="{BB962C8B-B14F-4D97-AF65-F5344CB8AC3E}">
        <p14:creationId xmlns:p14="http://schemas.microsoft.com/office/powerpoint/2010/main" val="3712138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is does Network-Enabled </a:t>
            </a:r>
            <a:r>
              <a:rPr lang="en-GB" dirty="0" err="1"/>
              <a:t>Cogntion</a:t>
            </a:r>
            <a:r>
              <a:rPr lang="en-GB" dirty="0"/>
              <a:t> theory state? </a:t>
            </a:r>
          </a:p>
          <a:p>
            <a:pPr marL="0" indent="0">
              <a:buFont typeface="Arial" panose="020B0604020202020204" pitchFamily="34" charset="0"/>
              <a:buNone/>
            </a:pPr>
            <a:r>
              <a:rPr lang="en-GB" b="1" dirty="0"/>
              <a:t>[click to add definition]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working</a:t>
            </a:r>
            <a:r>
              <a:rPr lang="nl-NL" dirty="0">
                <a:sym typeface="Wingdings" panose="05000000000000000000" pitchFamily="2" charset="2"/>
              </a:rPr>
              <a:t> memory is </a:t>
            </a:r>
            <a:r>
              <a:rPr lang="nl-NL" dirty="0" err="1">
                <a:sym typeface="Wingdings" panose="05000000000000000000" pitchFamily="2" charset="2"/>
              </a:rPr>
              <a:t>very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consicous</a:t>
            </a:r>
            <a:r>
              <a:rPr lang="nl-NL" dirty="0">
                <a:sym typeface="Wingdings" panose="05000000000000000000" pitchFamily="2" charset="2"/>
              </a:rPr>
              <a:t> 100 bits, </a:t>
            </a:r>
            <a:r>
              <a:rPr lang="nl-NL" dirty="0" err="1">
                <a:sym typeface="Wingdings" panose="05000000000000000000" pitchFamily="2" charset="2"/>
              </a:rPr>
              <a:t>unconsicious</a:t>
            </a:r>
            <a:r>
              <a:rPr lang="nl-NL" dirty="0">
                <a:sym typeface="Wingdings" panose="05000000000000000000" pitchFamily="2" charset="2"/>
              </a:rPr>
              <a:t> 100k bits) ; AI is </a:t>
            </a:r>
            <a:r>
              <a:rPr lang="nl-NL" dirty="0" err="1">
                <a:sym typeface="Wingdings" panose="05000000000000000000" pitchFamily="2" charset="2"/>
              </a:rPr>
              <a:t>only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by</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computation</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available</a:t>
            </a:r>
            <a:r>
              <a:rPr lang="nl-NL" dirty="0">
                <a:sym typeface="Wingdings" panose="05000000000000000000" pitchFamily="2" charset="2"/>
              </a:rPr>
              <a:t> </a:t>
            </a:r>
            <a:r>
              <a:rPr lang="nl-NL" dirty="0" err="1">
                <a:sym typeface="Wingdings" panose="05000000000000000000" pitchFamily="2" charset="2"/>
              </a:rPr>
              <a:t>so</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a </a:t>
            </a:r>
            <a:r>
              <a:rPr lang="nl-NL" dirty="0" err="1">
                <a:sym typeface="Wingdings" panose="05000000000000000000" pitchFamily="2" charset="2"/>
              </a:rPr>
              <a:t>great</a:t>
            </a:r>
            <a:r>
              <a:rPr lang="nl-NL" dirty="0">
                <a:sym typeface="Wingdings" panose="05000000000000000000" pitchFamily="2" charset="2"/>
              </a:rPr>
              <a:t> </a:t>
            </a:r>
            <a:r>
              <a:rPr lang="nl-NL" dirty="0" err="1">
                <a:sym typeface="Wingdings" panose="05000000000000000000" pitchFamily="2" charset="2"/>
              </a:rPr>
              <a:t>enrichment</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our</a:t>
            </a:r>
            <a:r>
              <a:rPr lang="nl-NL" dirty="0">
                <a:sym typeface="Wingdings" panose="05000000000000000000" pitchFamily="2" charset="2"/>
              </a:rPr>
              <a:t> </a:t>
            </a:r>
            <a:r>
              <a:rPr lang="nl-NL" dirty="0" err="1">
                <a:sym typeface="Wingdings" panose="05000000000000000000" pitchFamily="2" charset="2"/>
              </a:rPr>
              <a:t>own</a:t>
            </a:r>
            <a:r>
              <a:rPr lang="nl-NL" dirty="0">
                <a:sym typeface="Wingdings" panose="05000000000000000000" pitchFamily="2" charset="2"/>
              </a:rPr>
              <a:t> </a:t>
            </a:r>
            <a:r>
              <a:rPr lang="nl-NL" dirty="0" err="1">
                <a:sym typeface="Wingdings" panose="05000000000000000000" pitchFamily="2" charset="2"/>
              </a:rPr>
              <a:t>intrensic</a:t>
            </a:r>
            <a:r>
              <a:rPr lang="nl-NL" dirty="0">
                <a:sym typeface="Wingdings" panose="05000000000000000000" pitchFamily="2" charset="2"/>
              </a:rPr>
              <a:t> </a:t>
            </a: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endParaRPr lang="nl-NL" dirty="0">
              <a:sym typeface="Wingdings" panose="05000000000000000000" pitchFamily="2" charset="2"/>
            </a:endParaRPr>
          </a:p>
          <a:p>
            <a:pPr marL="0" indent="0">
              <a:buFont typeface="Arial" panose="020B0604020202020204" pitchFamily="34" charset="0"/>
              <a:buNone/>
            </a:pPr>
            <a:endParaRPr lang="en-GB" b="1" dirty="0"/>
          </a:p>
          <a:p>
            <a:pPr marL="171450" indent="-171450">
              <a:buFont typeface="Arial" panose="020B0604020202020204" pitchFamily="34" charset="0"/>
              <a:buChar char="•"/>
            </a:pPr>
            <a:r>
              <a:rPr lang="en-GB" dirty="0"/>
              <a:t>Can you name some examples of network-enabled </a:t>
            </a:r>
            <a:r>
              <a:rPr lang="en-GB" dirty="0" err="1"/>
              <a:t>cogntion</a:t>
            </a:r>
            <a:r>
              <a:rPr lang="en-GB" dirty="0"/>
              <a:t>?</a:t>
            </a:r>
          </a:p>
          <a:p>
            <a:pPr marL="171450" indent="-171450">
              <a:buFont typeface="Arial" panose="020B0604020202020204" pitchFamily="34" charset="0"/>
              <a:buChar char="•"/>
            </a:pPr>
            <a:r>
              <a:rPr lang="en-GB" dirty="0"/>
              <a:t>What is the difference between the mind and the consciousness?</a:t>
            </a:r>
          </a:p>
          <a:p>
            <a:pPr marL="171450" indent="-171450">
              <a:buFont typeface="Arial" panose="020B0604020202020204" pitchFamily="34" charset="0"/>
              <a:buChar char="•"/>
            </a:pPr>
            <a:r>
              <a:rPr lang="en-GB" dirty="0"/>
              <a:t>What is the value of Network-Enabled Cognition for Human Computer interaction?</a:t>
            </a:r>
          </a:p>
          <a:p>
            <a:pPr marL="171450" indent="-171450">
              <a:buFont typeface="Arial" panose="020B0604020202020204" pitchFamily="34" charset="0"/>
              <a:buChar char="•"/>
            </a:pPr>
            <a:r>
              <a:rPr lang="en-GB" dirty="0"/>
              <a:t>Why is this perspective valuable for designing for human-computer interaction?</a:t>
            </a:r>
          </a:p>
          <a:p>
            <a:pPr marL="171450" indent="-171450">
              <a:buFont typeface="Arial" panose="020B0604020202020204" pitchFamily="34" charset="0"/>
              <a:buChar char="•"/>
            </a:pPr>
            <a:r>
              <a:rPr lang="en-GB" dirty="0"/>
              <a:t>What are the implications for Human-</a:t>
            </a:r>
            <a:r>
              <a:rPr lang="en-GB" dirty="0" err="1"/>
              <a:t>centered</a:t>
            </a:r>
            <a:r>
              <a:rPr lang="en-GB" dirty="0"/>
              <a:t> Artificial Intelligence?</a:t>
            </a:r>
            <a:endParaRPr lang="en-US" dirty="0"/>
          </a:p>
          <a:p>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4</a:t>
            </a:fld>
            <a:endParaRPr lang="nl-NL"/>
          </a:p>
        </p:txBody>
      </p:sp>
    </p:spTree>
    <p:extLst>
      <p:ext uri="{BB962C8B-B14F-4D97-AF65-F5344CB8AC3E}">
        <p14:creationId xmlns:p14="http://schemas.microsoft.com/office/powerpoint/2010/main" val="300876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[click to add definition]</a:t>
            </a:r>
            <a:endParaRPr lang="en-GB" dirty="0"/>
          </a:p>
          <a:p>
            <a:r>
              <a:rPr lang="en-GB" dirty="0"/>
              <a:t>Why is interaction central to cognition?</a:t>
            </a:r>
          </a:p>
          <a:p>
            <a:r>
              <a:rPr lang="en-GB" dirty="0"/>
              <a:t>Why is interaction fundamental to data exchanges?</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5</a:t>
            </a:fld>
            <a:endParaRPr lang="nl-NL"/>
          </a:p>
        </p:txBody>
      </p:sp>
    </p:spTree>
    <p:extLst>
      <p:ext uri="{BB962C8B-B14F-4D97-AF65-F5344CB8AC3E}">
        <p14:creationId xmlns:p14="http://schemas.microsoft.com/office/powerpoint/2010/main" val="2073072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Machine learning (ML) is the science of helping computers discover patterns and relationships in data instead of being manually programmed. It’s a powerful tool for creating personalized and dynamic experiences, and it’s already driving everything from Netflix recommendations to autonomous cars. But as more and more experiences are built with ML, it’s clear that </a:t>
            </a:r>
            <a:r>
              <a:rPr lang="en-US" b="0" i="0" dirty="0" err="1">
                <a:solidFill>
                  <a:srgbClr val="292929"/>
                </a:solidFill>
                <a:effectLst/>
                <a:latin typeface="charter"/>
              </a:rPr>
              <a:t>UXers</a:t>
            </a:r>
            <a:r>
              <a:rPr lang="en-US" b="0" i="0" dirty="0">
                <a:solidFill>
                  <a:srgbClr val="292929"/>
                </a:solidFill>
                <a:effectLst/>
                <a:latin typeface="charter"/>
              </a:rPr>
              <a:t> still have a lot to learn about how to make users feel in control of the technology, and not the other way round.</a:t>
            </a:r>
          </a:p>
          <a:p>
            <a:endParaRPr lang="en-US" b="0" i="0" dirty="0">
              <a:solidFill>
                <a:srgbClr val="292929"/>
              </a:solidFill>
              <a:effectLst/>
              <a:latin typeface="charter"/>
            </a:endParaRPr>
          </a:p>
          <a:p>
            <a:r>
              <a:rPr lang="en-US" b="0" i="0" dirty="0">
                <a:solidFill>
                  <a:srgbClr val="292929"/>
                </a:solidFill>
                <a:effectLst/>
                <a:latin typeface="charter"/>
              </a:rPr>
              <a:t>What is HCAI?</a:t>
            </a:r>
          </a:p>
          <a:p>
            <a:r>
              <a:rPr lang="en-US" b="1" i="0" dirty="0">
                <a:solidFill>
                  <a:srgbClr val="292929"/>
                </a:solidFill>
                <a:effectLst/>
                <a:latin typeface="charter"/>
              </a:rPr>
              <a:t>[Click to add definition]</a:t>
            </a:r>
          </a:p>
          <a:p>
            <a:endParaRPr lang="en-US" b="1" i="0" dirty="0">
              <a:solidFill>
                <a:srgbClr val="292929"/>
              </a:solidFill>
              <a:effectLst/>
              <a:latin typeface="charter"/>
            </a:endParaRPr>
          </a:p>
          <a:p>
            <a:r>
              <a:rPr lang="en-US" b="0" i="0" dirty="0">
                <a:solidFill>
                  <a:srgbClr val="292929"/>
                </a:solidFill>
                <a:effectLst/>
                <a:latin typeface="charter"/>
              </a:rPr>
              <a:t>Essential, products which we perceive as intelligent come with certain assumptions: specifically that the user can anticipate what the product is going to do and that the product anticipates what the user want. In other words, users expect them to respond as quasi-human.</a:t>
            </a:r>
            <a:endParaRPr lang="en-US" b="0" dirty="0"/>
          </a:p>
        </p:txBody>
      </p:sp>
      <p:sp>
        <p:nvSpPr>
          <p:cNvPr id="4" name="Slide Number Placeholder 3"/>
          <p:cNvSpPr>
            <a:spLocks noGrp="1"/>
          </p:cNvSpPr>
          <p:nvPr>
            <p:ph type="sldNum" sz="quarter" idx="5"/>
          </p:nvPr>
        </p:nvSpPr>
        <p:spPr/>
        <p:txBody>
          <a:bodyPr/>
          <a:lstStyle/>
          <a:p>
            <a:fld id="{28FC5874-2264-DB45-A455-DDA96B8CCAE6}" type="slidenum">
              <a:rPr lang="nl-NL" smtClean="0"/>
              <a:t>6</a:t>
            </a:fld>
            <a:endParaRPr lang="nl-NL"/>
          </a:p>
        </p:txBody>
      </p:sp>
    </p:spTree>
    <p:extLst>
      <p:ext uri="{BB962C8B-B14F-4D97-AF65-F5344CB8AC3E}">
        <p14:creationId xmlns:p14="http://schemas.microsoft.com/office/powerpoint/2010/main" val="44981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0" i="0" dirty="0">
                <a:solidFill>
                  <a:srgbClr val="222222"/>
                </a:solidFill>
                <a:effectLst/>
                <a:latin typeface="Arial" panose="020B0604020202020204" pitchFamily="34" charset="0"/>
              </a:rPr>
              <a:t>J</a:t>
            </a:r>
            <a:r>
              <a:rPr lang="en-GB" b="0" i="0" dirty="0" err="1">
                <a:solidFill>
                  <a:srgbClr val="222222"/>
                </a:solidFill>
                <a:effectLst/>
                <a:latin typeface="Arial" panose="020B0604020202020204" pitchFamily="34" charset="0"/>
              </a:rPr>
              <a:t>ust</a:t>
            </a:r>
            <a:r>
              <a:rPr lang="en-GB" b="0" i="0" dirty="0">
                <a:solidFill>
                  <a:srgbClr val="222222"/>
                </a:solidFill>
                <a:effectLst/>
                <a:latin typeface="Arial" panose="020B0604020202020204" pitchFamily="34" charset="0"/>
              </a:rPr>
              <a:t> imagine of how crazy it’d be to actually explain something like the UI in Minority Report to users: Here, just extend your arm out, wait two seconds, grasp at thin air, then fling wildly to the right while rotating your hand counter-clockwise. It’s easy! Almost every sci-fi faux UI is guilty of something similar; as if the complexity of an interaction model needs to keep pace with the complexity of the system it’s driving.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11</a:t>
            </a:fld>
            <a:endParaRPr lang="nl-NL"/>
          </a:p>
        </p:txBody>
      </p:sp>
    </p:spTree>
    <p:extLst>
      <p:ext uri="{BB962C8B-B14F-4D97-AF65-F5344CB8AC3E}">
        <p14:creationId xmlns:p14="http://schemas.microsoft.com/office/powerpoint/2010/main" val="3313158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16</a:t>
            </a:fld>
            <a:endParaRPr lang="nl-NL"/>
          </a:p>
        </p:txBody>
      </p:sp>
    </p:spTree>
    <p:extLst>
      <p:ext uri="{BB962C8B-B14F-4D97-AF65-F5344CB8AC3E}">
        <p14:creationId xmlns:p14="http://schemas.microsoft.com/office/powerpoint/2010/main" val="3369580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24242"/>
                </a:solidFill>
                <a:effectLst/>
                <a:latin typeface="Google Sans Text"/>
              </a:rPr>
              <a:t>Every facet of ML is fueled and mediated by human judgement; from the idea to develop a model in the first place, to the sources of data chosen to train from, to the sample data itself and the methods and labels used to describe it, all the way to the success criteria for the aforementioned wrongness and rightness. </a:t>
            </a:r>
            <a:r>
              <a:rPr lang="en-US" b="0" i="0">
                <a:solidFill>
                  <a:srgbClr val="424242"/>
                </a:solidFill>
                <a:effectLst/>
                <a:latin typeface="Google Sans Text"/>
              </a:rPr>
              <a:t>Suffice to say, the UX axiom “you are not the user” is more important than ever.</a:t>
            </a:r>
            <a:endParaRPr lang="en-US"/>
          </a:p>
        </p:txBody>
      </p:sp>
      <p:sp>
        <p:nvSpPr>
          <p:cNvPr id="4" name="Slide Number Placeholder 3"/>
          <p:cNvSpPr>
            <a:spLocks noGrp="1"/>
          </p:cNvSpPr>
          <p:nvPr>
            <p:ph type="sldNum" sz="quarter" idx="5"/>
          </p:nvPr>
        </p:nvSpPr>
        <p:spPr/>
        <p:txBody>
          <a:bodyPr/>
          <a:lstStyle/>
          <a:p>
            <a:fld id="{28FC5874-2264-DB45-A455-DDA96B8CCAE6}" type="slidenum">
              <a:rPr lang="nl-NL" smtClean="0"/>
              <a:t>20</a:t>
            </a:fld>
            <a:endParaRPr lang="nl-NL"/>
          </a:p>
        </p:txBody>
      </p:sp>
    </p:spTree>
    <p:extLst>
      <p:ext uri="{BB962C8B-B14F-4D97-AF65-F5344CB8AC3E}">
        <p14:creationId xmlns:p14="http://schemas.microsoft.com/office/powerpoint/2010/main" val="2997934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baseline="0" dirty="0">
                <a:solidFill>
                  <a:srgbClr val="5B5854"/>
                </a:solidFill>
                <a:latin typeface="Avenir-Medium"/>
              </a:rPr>
              <a:t>Goals</a:t>
            </a:r>
            <a:r>
              <a:rPr lang="en-NL" sz="1800" b="0" i="0" u="none" strike="noStrike" baseline="0" dirty="0">
                <a:solidFill>
                  <a:srgbClr val="5B5854"/>
                </a:solidFill>
                <a:latin typeface="Avenir-Medium"/>
              </a:rPr>
              <a:t>:</a:t>
            </a:r>
          </a:p>
          <a:p>
            <a:pPr marL="285750" indent="-285750" algn="l">
              <a:buFont typeface="Arial" panose="020B0604020202020204" pitchFamily="34" charset="0"/>
              <a:buChar char="•"/>
            </a:pPr>
            <a:r>
              <a:rPr lang="en-GB" sz="1800" b="0" i="0" u="none" strike="noStrike" baseline="0" dirty="0">
                <a:solidFill>
                  <a:srgbClr val="5B5854"/>
                </a:solidFill>
                <a:latin typeface="Avenir-Medium"/>
              </a:rPr>
              <a:t>To know which images are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in the picture;</a:t>
            </a:r>
            <a:endParaRPr lang="en-NL" sz="1800" b="0" i="0" u="none" strike="noStrike" baseline="0" dirty="0">
              <a:solidFill>
                <a:srgbClr val="5B5854"/>
              </a:solidFill>
              <a:latin typeface="Avenir-Medium"/>
            </a:endParaRPr>
          </a:p>
          <a:p>
            <a:pPr marL="285750" indent="-285750" algn="l">
              <a:buFont typeface="Arial" panose="020B0604020202020204" pitchFamily="34" charset="0"/>
              <a:buChar char="•"/>
            </a:pPr>
            <a:r>
              <a:rPr lang="en-GB" sz="1800" b="0" i="0" u="none" strike="noStrike" baseline="0" dirty="0">
                <a:solidFill>
                  <a:srgbClr val="5B5854"/>
                </a:solidFill>
                <a:latin typeface="Avenir-Medium"/>
              </a:rPr>
              <a:t>To know which pixels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belong to which image</a:t>
            </a:r>
            <a:endParaRPr lang="en-NL" sz="1800" b="0" i="0" u="none" strike="noStrike" baseline="0" dirty="0">
              <a:solidFill>
                <a:srgbClr val="5B5854"/>
              </a:solidFill>
              <a:latin typeface="Avenir-Medium"/>
            </a:endParaRPr>
          </a:p>
          <a:p>
            <a:pPr marL="285750" indent="-285750" algn="l">
              <a:buFont typeface="Arial" panose="020B0604020202020204" pitchFamily="34" charset="0"/>
              <a:buChar char="•"/>
            </a:pPr>
            <a:endParaRPr lang="en-NL" sz="1800" b="0" i="0" u="none" strike="noStrike" baseline="0" dirty="0">
              <a:solidFill>
                <a:srgbClr val="5B5854"/>
              </a:solidFill>
              <a:latin typeface="Avenir-Medium"/>
            </a:endParaRPr>
          </a:p>
          <a:p>
            <a:pPr marL="0" indent="0" algn="l">
              <a:buFont typeface="Arial" panose="020B0604020202020204" pitchFamily="34" charset="0"/>
              <a:buNone/>
            </a:pPr>
            <a:r>
              <a:rPr lang="en-GB" sz="1800" b="0" i="0" u="none" strike="noStrike" baseline="0" dirty="0">
                <a:solidFill>
                  <a:srgbClr val="5B5854"/>
                </a:solidFill>
                <a:latin typeface="Avenir-Medium"/>
              </a:rPr>
              <a:t>Two players: Peek and Boom</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 initially sees nothing</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Boom gets an image that</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is labelled</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Must make Peek guess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 as quickly as possible</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Boom clicks on a small</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circular area</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Peeks sees small areas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revealed</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 tries to guess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a:t>
            </a:r>
            <a:r>
              <a:rPr lang="en-NL" sz="1800" b="0" i="0" u="none" strike="noStrike" baseline="0" dirty="0">
                <a:solidFill>
                  <a:srgbClr val="5B5854"/>
                </a:solidFill>
                <a:latin typeface="Avenir-Medium"/>
              </a:rPr>
              <a:t> </a:t>
            </a:r>
          </a:p>
          <a:p>
            <a:pPr marL="171450" indent="-171450" algn="l">
              <a:buFont typeface="Arial" panose="020B0604020202020204" pitchFamily="34" charset="0"/>
              <a:buChar char="•"/>
            </a:pPr>
            <a:r>
              <a:rPr lang="en-GB" sz="1800" b="0" i="0" u="none" strike="noStrike" baseline="0" dirty="0">
                <a:solidFill>
                  <a:srgbClr val="5B5854"/>
                </a:solidFill>
                <a:latin typeface="Avenir-Medium"/>
              </a:rPr>
              <a:t>By knowing which areas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Boom clicks on, we know</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which area of the picture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correspond to certain</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words</a:t>
            </a:r>
            <a:r>
              <a:rPr lang="en-NL" sz="1800" b="0" i="0" u="none" strike="noStrike" baseline="0" dirty="0">
                <a:solidFill>
                  <a:srgbClr val="5B5854"/>
                </a:solidFill>
                <a:latin typeface="Avenir-Medium"/>
              </a:rPr>
              <a:t> </a:t>
            </a:r>
          </a:p>
          <a:p>
            <a:pPr marL="171450" indent="-171450" algn="l">
              <a:buFont typeface="Arial" panose="020B0604020202020204" pitchFamily="34" charset="0"/>
              <a:buChar char="•"/>
            </a:pPr>
            <a:r>
              <a:rPr lang="en-GB" sz="1800" b="0" i="0" u="none" strike="noStrike" baseline="0" dirty="0">
                <a:solidFill>
                  <a:srgbClr val="5B5854"/>
                </a:solidFill>
                <a:latin typeface="Avenir-Medium"/>
              </a:rPr>
              <a:t>By knowing when Peek</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guesses correctly, we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know what are the most</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“salient” parts of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image</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35</a:t>
            </a:fld>
            <a:endParaRPr lang="nl-NL"/>
          </a:p>
        </p:txBody>
      </p:sp>
    </p:spTree>
    <p:extLst>
      <p:ext uri="{BB962C8B-B14F-4D97-AF65-F5344CB8AC3E}">
        <p14:creationId xmlns:p14="http://schemas.microsoft.com/office/powerpoint/2010/main" val="1309855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dirty="0"/>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maandag 4 april 2022</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a:p>
            <a:r>
              <a:rPr lang="nl-NL" dirty="0" err="1"/>
              <a:t>Text</a:t>
            </a:r>
            <a:endParaRPr lang="nl-NL" dirty="0"/>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maandag 4 april 2022</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dirty="0"/>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dirty="0" err="1"/>
              <a:t>Thank</a:t>
            </a:r>
            <a:r>
              <a:rPr lang="nl-NL" dirty="0"/>
              <a:t> </a:t>
            </a:r>
            <a:r>
              <a:rPr lang="nl-NL" dirty="0" err="1"/>
              <a:t>you</a:t>
            </a:r>
            <a:r>
              <a:rPr lang="nl-NL" dirty="0"/>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dirty="0" err="1"/>
              <a:t>Text</a:t>
            </a:r>
            <a:endParaRPr lang="nl-NL" dirty="0"/>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maandag 4 april 2022</a:t>
            </a:fld>
            <a:endParaRPr lang="nl-NL" dirty="0"/>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dirty="0"/>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dirty="0">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dirty="0"/>
              <a:t>&lt;</a:t>
            </a:r>
            <a:r>
              <a:rPr lang="nl-NL" dirty="0"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dirty="0"/>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dirty="0"/>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maandag 4 april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video" Target="https://www.youtube.com/embed/PJqbivkm0Ms?start=51&amp;feature=oembed" TargetMode="External"/><Relationship Id="rId4" Type="http://schemas.openxmlformats.org/officeDocument/2006/relationships/image" Target="../media/image3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hyperlink" Target="https://pair.withgoogle.com/" TargetMode="External"/><Relationship Id="rId2" Type="http://schemas.openxmlformats.org/officeDocument/2006/relationships/hyperlink" Target="https://adsai.buas.nl/Study%20Content/Human-Centered%20Artificial%20Intelligence/Interaction_Information_Processing_Fundamentals.html" TargetMode="External"/><Relationship Id="rId1" Type="http://schemas.openxmlformats.org/officeDocument/2006/relationships/slideLayout" Target="../slideLayouts/slideLayout18.xml"/><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8.xml"/><Relationship Id="rId5" Type="http://schemas.openxmlformats.org/officeDocument/2006/relationships/image" Target="../media/image43.jpe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google-design/human-centered-machine-learning-a770d10562cd" TargetMode="External"/><Relationship Id="rId2" Type="http://schemas.openxmlformats.org/officeDocument/2006/relationships/image" Target="../media/image30.jpeg"/><Relationship Id="rId1" Type="http://schemas.openxmlformats.org/officeDocument/2006/relationships/slideLayout" Target="../slideLayouts/slideLayout21.xml"/><Relationship Id="rId5" Type="http://schemas.openxmlformats.org/officeDocument/2006/relationships/hyperlink" Target="https://design.google/library/designing-and-learning-teachable-machine/" TargetMode="External"/><Relationship Id="rId4" Type="http://schemas.openxmlformats.org/officeDocument/2006/relationships/hyperlink" Target="https://design.google/library/ux-ai/"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ted.com/talks/luis_von_ahn_massive_scale_online_collaboration?language=en" TargetMode="Externa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55.jpg"/></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17.xml"/><Relationship Id="rId1" Type="http://schemas.openxmlformats.org/officeDocument/2006/relationships/video" Target="https://www.youtube.com/embed/T2qQGqZxkD0?feature=oembed" TargetMode="External"/><Relationship Id="rId4" Type="http://schemas.openxmlformats.org/officeDocument/2006/relationships/hyperlink" Target="https://teachablemachine.withgoogle.com/"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8.xml"/><Relationship Id="rId4" Type="http://schemas.openxmlformats.org/officeDocument/2006/relationships/image" Target="../media/image60.jpeg"/></Relationships>
</file>

<file path=ppt/slides/_rels/slide39.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a:lstStyle/>
          <a:p>
            <a:r>
              <a:rPr lang="en-NL" dirty="0"/>
              <a:t>Fundamentals &amp; </a:t>
            </a:r>
            <a:r>
              <a:rPr lang="en-US" dirty="0"/>
              <a:t>Applications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Human-Centered Artificial Intelligence (HCAI)</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2057401"/>
            <a:ext cx="11144922" cy="3917372"/>
          </a:xfrm>
        </p:spPr>
        <p:txBody>
          <a:bodyPr/>
          <a:lstStyle/>
          <a:p>
            <a:r>
              <a:rPr lang="nl-NL" dirty="0" err="1"/>
              <a:t>So</a:t>
            </a:r>
            <a:r>
              <a:rPr lang="nl-NL" dirty="0"/>
              <a:t> </a:t>
            </a:r>
            <a:r>
              <a:rPr lang="nl-NL" dirty="0" err="1"/>
              <a:t>to</a:t>
            </a:r>
            <a:r>
              <a:rPr lang="nl-NL" dirty="0"/>
              <a:t> a user, </a:t>
            </a:r>
            <a:r>
              <a:rPr lang="nl-NL" b="1" dirty="0"/>
              <a:t>AI is like a </a:t>
            </a:r>
            <a:r>
              <a:rPr lang="nl-NL" b="1" dirty="0" err="1"/>
              <a:t>relationship</a:t>
            </a:r>
            <a:r>
              <a:rPr lang="nl-NL" dirty="0"/>
              <a:t>: </a:t>
            </a:r>
            <a:r>
              <a:rPr lang="nl-NL" dirty="0" err="1"/>
              <a:t>interaction</a:t>
            </a:r>
            <a:r>
              <a:rPr lang="nl-NL" dirty="0"/>
              <a:t> </a:t>
            </a:r>
            <a:r>
              <a:rPr lang="nl-NL" dirty="0" err="1"/>
              <a:t>and</a:t>
            </a:r>
            <a:r>
              <a:rPr lang="nl-NL" dirty="0"/>
              <a:t> </a:t>
            </a:r>
            <a:r>
              <a:rPr lang="nl-NL" dirty="0" err="1"/>
              <a:t>communication</a:t>
            </a:r>
            <a:r>
              <a:rPr lang="nl-NL" dirty="0"/>
              <a:t>:</a:t>
            </a:r>
          </a:p>
          <a:p>
            <a:r>
              <a:rPr lang="nl-NL" b="1" dirty="0"/>
              <a:t>The AI </a:t>
            </a:r>
            <a:r>
              <a:rPr lang="nl-NL" b="1" dirty="0" err="1"/>
              <a:t>should</a:t>
            </a:r>
            <a:r>
              <a:rPr lang="nl-NL" b="1" dirty="0"/>
              <a:t> </a:t>
            </a:r>
            <a:r>
              <a:rPr lang="nl-NL" b="1" dirty="0" err="1"/>
              <a:t>anticipate</a:t>
            </a:r>
            <a:r>
              <a:rPr lang="nl-NL" b="1" dirty="0"/>
              <a:t> </a:t>
            </a:r>
            <a:r>
              <a:rPr lang="nl-NL" dirty="0" err="1"/>
              <a:t>what</a:t>
            </a:r>
            <a:r>
              <a:rPr lang="nl-NL" dirty="0"/>
              <a:t> </a:t>
            </a:r>
            <a:r>
              <a:rPr lang="nl-NL" dirty="0" err="1"/>
              <a:t>the</a:t>
            </a:r>
            <a:r>
              <a:rPr lang="nl-NL" dirty="0"/>
              <a:t> user wants </a:t>
            </a:r>
            <a:r>
              <a:rPr lang="nl-NL" dirty="0" err="1"/>
              <a:t>and</a:t>
            </a:r>
            <a:r>
              <a:rPr lang="nl-NL" dirty="0"/>
              <a:t> </a:t>
            </a:r>
            <a:r>
              <a:rPr lang="nl-NL" b="1" dirty="0" err="1"/>
              <a:t>the</a:t>
            </a:r>
            <a:r>
              <a:rPr lang="nl-NL" b="1" dirty="0"/>
              <a:t> user </a:t>
            </a:r>
            <a:r>
              <a:rPr lang="nl-NL" dirty="0" err="1"/>
              <a:t>will</a:t>
            </a:r>
            <a:r>
              <a:rPr lang="nl-NL" b="1" dirty="0"/>
              <a:t> </a:t>
            </a:r>
            <a:r>
              <a:rPr lang="nl-NL" dirty="0" err="1"/>
              <a:t>anticipates</a:t>
            </a:r>
            <a:r>
              <a:rPr lang="nl-NL" b="1" dirty="0"/>
              <a:t> </a:t>
            </a:r>
            <a:r>
              <a:rPr lang="nl-NL" dirty="0" err="1"/>
              <a:t>what</a:t>
            </a:r>
            <a:r>
              <a:rPr lang="nl-NL" dirty="0"/>
              <a:t> </a:t>
            </a:r>
            <a:r>
              <a:rPr lang="nl-NL" dirty="0" err="1"/>
              <a:t>the</a:t>
            </a:r>
            <a:r>
              <a:rPr lang="nl-NL" dirty="0"/>
              <a:t> AI </a:t>
            </a:r>
            <a:r>
              <a:rPr lang="nl-NL" dirty="0" err="1"/>
              <a:t>will</a:t>
            </a:r>
            <a:r>
              <a:rPr lang="nl-NL" dirty="0"/>
              <a:t> do</a:t>
            </a:r>
          </a:p>
          <a:p>
            <a:r>
              <a:rPr lang="nl-NL" dirty="0">
                <a:sym typeface="Wingdings" panose="05000000000000000000" pitchFamily="2" charset="2"/>
              </a:rPr>
              <a:t>HCAI is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about</a:t>
            </a:r>
            <a:r>
              <a:rPr lang="nl-NL" dirty="0">
                <a:sym typeface="Wingdings" panose="05000000000000000000" pitchFamily="2" charset="2"/>
              </a:rPr>
              <a:t> </a:t>
            </a:r>
            <a:r>
              <a:rPr lang="nl-NL" dirty="0" err="1">
                <a:sym typeface="Wingdings" panose="05000000000000000000" pitchFamily="2" charset="2"/>
              </a:rPr>
              <a:t>being</a:t>
            </a:r>
            <a:r>
              <a:rPr lang="nl-NL" dirty="0">
                <a:sym typeface="Wingdings" panose="05000000000000000000" pitchFamily="2" charset="2"/>
              </a:rPr>
              <a:t> </a:t>
            </a:r>
            <a:r>
              <a:rPr lang="nl-NL" dirty="0" err="1">
                <a:sym typeface="Wingdings" panose="05000000000000000000" pitchFamily="2" charset="2"/>
              </a:rPr>
              <a:t>futuristic</a:t>
            </a:r>
            <a:r>
              <a:rPr lang="nl-NL" dirty="0">
                <a:sym typeface="Wingdings" panose="05000000000000000000" pitchFamily="2" charset="2"/>
              </a:rPr>
              <a:t> but </a:t>
            </a:r>
            <a:r>
              <a:rPr lang="nl-NL" dirty="0" err="1">
                <a:sym typeface="Wingdings" panose="05000000000000000000" pitchFamily="2" charset="2"/>
              </a:rPr>
              <a:t>about</a:t>
            </a:r>
            <a:r>
              <a:rPr lang="nl-NL" dirty="0">
                <a:sym typeface="Wingdings" panose="05000000000000000000" pitchFamily="2" charset="2"/>
              </a:rPr>
              <a:t> </a:t>
            </a:r>
            <a:r>
              <a:rPr lang="nl-NL" b="1" dirty="0" err="1">
                <a:sym typeface="Wingdings" panose="05000000000000000000" pitchFamily="2" charset="2"/>
              </a:rPr>
              <a:t>adding</a:t>
            </a:r>
            <a:r>
              <a:rPr lang="nl-NL" b="1" dirty="0">
                <a:sym typeface="Wingdings" panose="05000000000000000000" pitchFamily="2" charset="2"/>
              </a:rPr>
              <a:t> </a:t>
            </a:r>
            <a:r>
              <a:rPr lang="nl-NL" b="1" dirty="0" err="1">
                <a:sym typeface="Wingdings" panose="05000000000000000000" pitchFamily="2" charset="2"/>
              </a:rPr>
              <a:t>value</a:t>
            </a:r>
            <a:r>
              <a:rPr lang="nl-NL" dirty="0">
                <a:sym typeface="Wingdings" panose="05000000000000000000" pitchFamily="2" charset="2"/>
              </a:rPr>
              <a:t>; </a:t>
            </a:r>
            <a:r>
              <a:rPr lang="nl-NL" dirty="0" err="1">
                <a:sym typeface="Wingdings" panose="05000000000000000000" pitchFamily="2" charset="2"/>
              </a:rPr>
              <a:t>being</a:t>
            </a:r>
            <a:r>
              <a:rPr lang="nl-NL" dirty="0">
                <a:sym typeface="Wingdings" panose="05000000000000000000" pitchFamily="2" charset="2"/>
              </a:rPr>
              <a:t> </a:t>
            </a:r>
            <a:r>
              <a:rPr lang="nl-NL" dirty="0" err="1">
                <a:sym typeface="Wingdings" panose="05000000000000000000" pitchFamily="2" charset="2"/>
              </a:rPr>
              <a:t>helpful</a:t>
            </a:r>
            <a:r>
              <a:rPr lang="nl-NL" dirty="0">
                <a:sym typeface="Wingdings" panose="05000000000000000000" pitchFamily="2" charset="2"/>
              </a:rPr>
              <a:t>: </a:t>
            </a:r>
          </a:p>
          <a:p>
            <a:pPr lvl="1"/>
            <a:r>
              <a:rPr lang="nl-NL" dirty="0" err="1">
                <a:sym typeface="Wingdings" panose="05000000000000000000" pitchFamily="2" charset="2"/>
              </a:rPr>
              <a:t>contributing</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network-enabled</a:t>
            </a:r>
            <a:r>
              <a:rPr lang="nl-NL" dirty="0">
                <a:sym typeface="Wingdings" panose="05000000000000000000" pitchFamily="2" charset="2"/>
              </a:rPr>
              <a:t> </a:t>
            </a:r>
            <a:r>
              <a:rPr lang="nl-NL" dirty="0" err="1">
                <a:sym typeface="Wingdings" panose="05000000000000000000" pitchFamily="2" charset="2"/>
              </a:rPr>
              <a:t>cognition</a:t>
            </a:r>
            <a:endParaRPr lang="nl-NL" dirty="0">
              <a:sym typeface="Wingdings" panose="05000000000000000000" pitchFamily="2" charset="2"/>
            </a:endParaRPr>
          </a:p>
          <a:p>
            <a:endParaRPr lang="nl-NL" dirty="0"/>
          </a:p>
          <a:p>
            <a:pPr lvl="1"/>
            <a:endParaRPr lang="nl-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360522"/>
            <a:ext cx="11144922" cy="867684"/>
          </a:xfrm>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9" name="Text Placeholder 2">
            <a:extLst>
              <a:ext uri="{FF2B5EF4-FFF2-40B4-BE49-F238E27FC236}">
                <a16:creationId xmlns:a16="http://schemas.microsoft.com/office/drawing/2014/main" id="{947BB703-1C21-4A49-AD62-E5AFCC206E0A}"/>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User needs</a:t>
            </a:r>
          </a:p>
        </p:txBody>
      </p:sp>
    </p:spTree>
    <p:extLst>
      <p:ext uri="{BB962C8B-B14F-4D97-AF65-F5344CB8AC3E}">
        <p14:creationId xmlns:p14="http://schemas.microsoft.com/office/powerpoint/2010/main" val="1297178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4B7B29-7035-4195-A8F0-84251FE398A9}"/>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3" name="Text Placeholder 2">
            <a:extLst>
              <a:ext uri="{FF2B5EF4-FFF2-40B4-BE49-F238E27FC236}">
                <a16:creationId xmlns:a16="http://schemas.microsoft.com/office/drawing/2014/main" id="{154AB1DF-22ED-46E6-BCC1-216707F266BD}"/>
              </a:ext>
            </a:extLst>
          </p:cNvPr>
          <p:cNvSpPr>
            <a:spLocks noGrp="1"/>
          </p:cNvSpPr>
          <p:nvPr>
            <p:ph type="body" sz="quarter" idx="16"/>
          </p:nvPr>
        </p:nvSpPr>
        <p:spPr/>
        <p:txBody>
          <a:bodyPr/>
          <a:lstStyle/>
          <a:p>
            <a:r>
              <a:rPr lang="en-US" b="1" dirty="0">
                <a:solidFill>
                  <a:srgbClr val="00B0F0"/>
                </a:solidFill>
              </a:rPr>
              <a:t>User needs</a:t>
            </a:r>
            <a:endParaRPr lang="en-NL" b="1" dirty="0">
              <a:solidFill>
                <a:srgbClr val="00B0F0"/>
              </a:solidFill>
            </a:endParaRPr>
          </a:p>
          <a:p>
            <a:endParaRPr lang="en-US" b="1" dirty="0">
              <a:solidFill>
                <a:srgbClr val="00B0F0"/>
              </a:solidFill>
            </a:endParaRPr>
          </a:p>
          <a:p>
            <a:endParaRPr lang="en-GB" dirty="0"/>
          </a:p>
        </p:txBody>
      </p:sp>
      <p:pic>
        <p:nvPicPr>
          <p:cNvPr id="6" name="Online Media 5" title="Minority Report 's gesture-based user interface">
            <a:hlinkClick r:id="" action="ppaction://media"/>
            <a:extLst>
              <a:ext uri="{FF2B5EF4-FFF2-40B4-BE49-F238E27FC236}">
                <a16:creationId xmlns:a16="http://schemas.microsoft.com/office/drawing/2014/main" id="{57921011-BBB1-4816-9D90-F8818603406C}"/>
              </a:ext>
            </a:extLst>
          </p:cNvPr>
          <p:cNvPicPr>
            <a:picLocks noGrp="1" noRot="1" noChangeAspect="1"/>
          </p:cNvPicPr>
          <p:nvPr>
            <p:ph sz="quarter" idx="15"/>
            <a:videoFile r:link="rId1"/>
          </p:nvPr>
        </p:nvPicPr>
        <p:blipFill>
          <a:blip r:embed="rId4"/>
          <a:stretch>
            <a:fillRect/>
          </a:stretch>
        </p:blipFill>
        <p:spPr>
          <a:xfrm>
            <a:off x="5171754" y="1939039"/>
            <a:ext cx="6613525" cy="3736975"/>
          </a:xfrm>
          <a:prstGeom prst="rect">
            <a:avLst/>
          </a:prstGeom>
        </p:spPr>
      </p:pic>
      <p:sp>
        <p:nvSpPr>
          <p:cNvPr id="5" name="Title 4">
            <a:extLst>
              <a:ext uri="{FF2B5EF4-FFF2-40B4-BE49-F238E27FC236}">
                <a16:creationId xmlns:a16="http://schemas.microsoft.com/office/drawing/2014/main" id="{0784B494-C58B-4440-B2BB-FCBDA7A19640}"/>
              </a:ext>
            </a:extLst>
          </p:cNvPr>
          <p:cNvSpPr>
            <a:spLocks noGrp="1"/>
          </p:cNvSpPr>
          <p:nvPr>
            <p:ph type="title"/>
          </p:nvPr>
        </p:nvSpPr>
        <p:spPr/>
        <p:txBody>
          <a:bodyPr/>
          <a:lstStyle/>
          <a:p>
            <a:r>
              <a:rPr lang="en-NL" dirty="0"/>
              <a:t>User-</a:t>
            </a:r>
            <a:r>
              <a:rPr lang="en-NL" dirty="0" err="1"/>
              <a:t>Centered</a:t>
            </a:r>
            <a:r>
              <a:rPr lang="en-NL" dirty="0"/>
              <a:t> AI</a:t>
            </a:r>
            <a:endParaRPr lang="en-GB" dirty="0"/>
          </a:p>
        </p:txBody>
      </p:sp>
      <p:sp>
        <p:nvSpPr>
          <p:cNvPr id="7" name="Tijdelijke aanduiding voor inhoud 4">
            <a:extLst>
              <a:ext uri="{FF2B5EF4-FFF2-40B4-BE49-F238E27FC236}">
                <a16:creationId xmlns:a16="http://schemas.microsoft.com/office/drawing/2014/main" id="{CC2922D1-18D7-470D-BF17-5AD506335F13}"/>
              </a:ext>
            </a:extLst>
          </p:cNvPr>
          <p:cNvSpPr txBox="1">
            <a:spLocks/>
          </p:cNvSpPr>
          <p:nvPr/>
        </p:nvSpPr>
        <p:spPr>
          <a:xfrm>
            <a:off x="537882" y="2057401"/>
            <a:ext cx="4165686" cy="3917372"/>
          </a:xfrm>
          <a:prstGeom prst="rect">
            <a:avLst/>
          </a:prstGeom>
        </p:spPr>
        <p:txBody>
          <a:bodyPr wrap="square">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b="1" dirty="0">
                <a:sym typeface="Wingdings" panose="05000000000000000000" pitchFamily="2" charset="2"/>
              </a:rPr>
              <a:t>Intuitive design</a:t>
            </a:r>
          </a:p>
          <a:p>
            <a:r>
              <a:rPr lang="en-NL" b="1" dirty="0">
                <a:sym typeface="Wingdings" panose="05000000000000000000" pitchFamily="2" charset="2"/>
              </a:rPr>
              <a:t>Easy to explain </a:t>
            </a:r>
          </a:p>
          <a:p>
            <a:r>
              <a:rPr lang="en-NL" b="1" dirty="0">
                <a:sym typeface="Wingdings" panose="05000000000000000000" pitchFamily="2" charset="2"/>
              </a:rPr>
              <a:t>Easy to understand and to connect the dots</a:t>
            </a:r>
            <a:endParaRPr lang="nl-NL" b="1" dirty="0">
              <a:sym typeface="Wingdings" panose="05000000000000000000" pitchFamily="2" charset="2"/>
            </a:endParaRPr>
          </a:p>
          <a:p>
            <a:endParaRPr lang="nl-NL" dirty="0"/>
          </a:p>
          <a:p>
            <a:pPr lvl="1"/>
            <a:endParaRPr lang="nl-NL" dirty="0"/>
          </a:p>
          <a:p>
            <a:endParaRPr lang="nl-NL" dirty="0"/>
          </a:p>
        </p:txBody>
      </p:sp>
    </p:spTree>
    <p:extLst>
      <p:ext uri="{BB962C8B-B14F-4D97-AF65-F5344CB8AC3E}">
        <p14:creationId xmlns:p14="http://schemas.microsoft.com/office/powerpoint/2010/main" val="231390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2057401"/>
            <a:ext cx="11144922" cy="3917372"/>
          </a:xfrm>
        </p:spPr>
        <p:txBody>
          <a:bodyPr/>
          <a:lstStyle/>
          <a:p>
            <a:r>
              <a:rPr lang="nl-NL" b="1" dirty="0">
                <a:sym typeface="Wingdings" panose="05000000000000000000" pitchFamily="2" charset="2"/>
              </a:rPr>
              <a:t>Manage user </a:t>
            </a:r>
            <a:r>
              <a:rPr lang="nl-NL" b="1" dirty="0" err="1">
                <a:sym typeface="Wingdings" panose="05000000000000000000" pitchFamily="2" charset="2"/>
              </a:rPr>
              <a:t>expectations</a:t>
            </a:r>
            <a:r>
              <a:rPr lang="nl-NL" dirty="0">
                <a:sym typeface="Wingdings" panose="05000000000000000000" pitchFamily="2" charset="2"/>
              </a:rPr>
              <a:t>: AI </a:t>
            </a:r>
            <a:r>
              <a:rPr lang="nl-NL" dirty="0" err="1">
                <a:sym typeface="Wingdings" panose="05000000000000000000" pitchFamily="2" charset="2"/>
              </a:rPr>
              <a:t>cannot</a:t>
            </a:r>
            <a:r>
              <a:rPr lang="nl-NL" dirty="0">
                <a:sym typeface="Wingdings" panose="05000000000000000000" pitchFamily="2" charset="2"/>
              </a:rPr>
              <a:t> do </a:t>
            </a:r>
            <a:r>
              <a:rPr lang="nl-NL" dirty="0" err="1">
                <a:sym typeface="Wingdings" panose="05000000000000000000" pitchFamily="2" charset="2"/>
              </a:rPr>
              <a:t>everything</a:t>
            </a:r>
            <a:r>
              <a:rPr lang="nl-NL" dirty="0">
                <a:sym typeface="Wingdings" panose="05000000000000000000" pitchFamily="2" charset="2"/>
              </a:rPr>
              <a:t> but </a:t>
            </a:r>
            <a:r>
              <a:rPr lang="nl-NL" dirty="0" err="1">
                <a:sym typeface="Wingdings" panose="05000000000000000000" pitchFamily="2" charset="2"/>
              </a:rPr>
              <a:t>the</a:t>
            </a:r>
            <a:r>
              <a:rPr lang="nl-NL" dirty="0">
                <a:sym typeface="Wingdings" panose="05000000000000000000" pitchFamily="2" charset="2"/>
              </a:rPr>
              <a:t> user </a:t>
            </a:r>
            <a:r>
              <a:rPr lang="nl-NL" dirty="0" err="1">
                <a:sym typeface="Wingdings" panose="05000000000000000000" pitchFamily="2" charset="2"/>
              </a:rPr>
              <a:t>will</a:t>
            </a:r>
            <a:r>
              <a:rPr lang="nl-NL" dirty="0">
                <a:sym typeface="Wingdings" panose="05000000000000000000" pitchFamily="2" charset="2"/>
              </a:rPr>
              <a:t> </a:t>
            </a:r>
            <a:r>
              <a:rPr lang="nl-NL" dirty="0" err="1">
                <a:sym typeface="Wingdings" panose="05000000000000000000" pitchFamily="2" charset="2"/>
              </a:rPr>
              <a:t>often</a:t>
            </a:r>
            <a:r>
              <a:rPr lang="nl-NL" dirty="0">
                <a:sym typeface="Wingdings" panose="05000000000000000000" pitchFamily="2" charset="2"/>
              </a:rPr>
              <a:t> </a:t>
            </a:r>
            <a:r>
              <a:rPr lang="nl-NL" dirty="0" err="1">
                <a:sym typeface="Wingdings" panose="05000000000000000000" pitchFamily="2" charset="2"/>
              </a:rPr>
              <a:t>expect</a:t>
            </a:r>
            <a:r>
              <a:rPr lang="nl-NL" dirty="0">
                <a:sym typeface="Wingdings" panose="05000000000000000000" pitchFamily="2" charset="2"/>
              </a:rPr>
              <a:t> </a:t>
            </a:r>
            <a:r>
              <a:rPr lang="nl-NL" dirty="0" err="1">
                <a:sym typeface="Wingdings" panose="05000000000000000000" pitchFamily="2" charset="2"/>
              </a:rPr>
              <a:t>futristic</a:t>
            </a:r>
            <a:r>
              <a:rPr lang="nl-NL" dirty="0">
                <a:sym typeface="Wingdings" panose="05000000000000000000" pitchFamily="2" charset="2"/>
              </a:rPr>
              <a:t> </a:t>
            </a:r>
            <a:r>
              <a:rPr lang="nl-NL" dirty="0" err="1">
                <a:sym typeface="Wingdings" panose="05000000000000000000" pitchFamily="2" charset="2"/>
              </a:rPr>
              <a:t>results</a:t>
            </a:r>
            <a:r>
              <a:rPr lang="nl-NL" dirty="0">
                <a:sym typeface="Wingdings" panose="05000000000000000000" pitchFamily="2" charset="2"/>
              </a:rPr>
              <a:t>; </a:t>
            </a:r>
            <a:r>
              <a:rPr lang="nl-NL" dirty="0" err="1">
                <a:sym typeface="Wingdings" panose="05000000000000000000" pitchFamily="2" charset="2"/>
              </a:rPr>
              <a:t>emphasize</a:t>
            </a:r>
            <a:r>
              <a:rPr lang="nl-NL" dirty="0">
                <a:sym typeface="Wingdings" panose="05000000000000000000" pitchFamily="2" charset="2"/>
              </a:rPr>
              <a:t> </a:t>
            </a:r>
            <a:r>
              <a:rPr lang="nl-NL" dirty="0" err="1">
                <a:sym typeface="Wingdings" panose="05000000000000000000" pitchFamily="2" charset="2"/>
              </a:rPr>
              <a:t>how</a:t>
            </a:r>
            <a:r>
              <a:rPr lang="nl-NL" dirty="0">
                <a:sym typeface="Wingdings" panose="05000000000000000000" pitchFamily="2" charset="2"/>
              </a:rPr>
              <a:t> </a:t>
            </a:r>
            <a:r>
              <a:rPr lang="nl-NL" dirty="0" err="1">
                <a:sym typeface="Wingdings" panose="05000000000000000000" pitchFamily="2" charset="2"/>
              </a:rPr>
              <a:t>and</a:t>
            </a:r>
            <a:r>
              <a:rPr lang="nl-NL" dirty="0">
                <a:sym typeface="Wingdings" panose="05000000000000000000" pitchFamily="2" charset="2"/>
              </a:rPr>
              <a:t> </a:t>
            </a:r>
            <a:r>
              <a:rPr lang="nl-NL" dirty="0" err="1">
                <a:sym typeface="Wingdings" panose="05000000000000000000" pitchFamily="2" charset="2"/>
              </a:rPr>
              <a:t>where</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help;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that</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is AI </a:t>
            </a:r>
            <a:r>
              <a:rPr lang="nl-NL" dirty="0" err="1">
                <a:sym typeface="Wingdings" panose="05000000000000000000" pitchFamily="2" charset="2"/>
              </a:rPr>
              <a:t>driven</a:t>
            </a:r>
            <a:r>
              <a:rPr lang="nl-NL" dirty="0">
                <a:sym typeface="Wingdings" panose="05000000000000000000" pitchFamily="2" charset="2"/>
              </a:rPr>
              <a:t> (</a:t>
            </a:r>
            <a:r>
              <a:rPr lang="nl-NL" dirty="0" err="1">
                <a:sym typeface="Wingdings" panose="05000000000000000000" pitchFamily="2" charset="2"/>
              </a:rPr>
              <a:t>unless</a:t>
            </a:r>
            <a:r>
              <a:rPr lang="nl-NL" dirty="0">
                <a:sym typeface="Wingdings" panose="05000000000000000000" pitchFamily="2" charset="2"/>
              </a:rPr>
              <a:t> </a:t>
            </a:r>
            <a:r>
              <a:rPr lang="nl-NL" dirty="0" err="1">
                <a:sym typeface="Wingdings" panose="05000000000000000000" pitchFamily="2" charset="2"/>
              </a:rPr>
              <a:t>you’re</a:t>
            </a:r>
            <a:r>
              <a:rPr lang="nl-NL" dirty="0">
                <a:sym typeface="Wingdings" panose="05000000000000000000" pitchFamily="2" charset="2"/>
              </a:rPr>
              <a:t> </a:t>
            </a:r>
            <a:r>
              <a:rPr lang="nl-NL" dirty="0" err="1">
                <a:sym typeface="Wingdings" panose="05000000000000000000" pitchFamily="2" charset="2"/>
              </a:rPr>
              <a:t>selling</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product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investors</a:t>
            </a:r>
            <a:r>
              <a:rPr lang="nl-NL" dirty="0">
                <a:sym typeface="Wingdings" panose="05000000000000000000" pitchFamily="2" charset="2"/>
              </a:rPr>
              <a:t> :p)</a:t>
            </a:r>
          </a:p>
          <a:p>
            <a:r>
              <a:rPr lang="nl-NL" b="1" dirty="0" err="1">
                <a:sym typeface="Wingdings" panose="05000000000000000000" pitchFamily="2" charset="2"/>
              </a:rPr>
              <a:t>Which</a:t>
            </a:r>
            <a:r>
              <a:rPr lang="nl-NL" b="1" dirty="0">
                <a:sym typeface="Wingdings" panose="05000000000000000000" pitchFamily="2" charset="2"/>
              </a:rPr>
              <a:t> information does </a:t>
            </a:r>
            <a:r>
              <a:rPr lang="nl-NL" b="1" dirty="0" err="1">
                <a:sym typeface="Wingdings" panose="05000000000000000000" pitchFamily="2" charset="2"/>
              </a:rPr>
              <a:t>the</a:t>
            </a:r>
            <a:r>
              <a:rPr lang="nl-NL" b="1" dirty="0">
                <a:sym typeface="Wingdings" panose="05000000000000000000" pitchFamily="2" charset="2"/>
              </a:rPr>
              <a:t> user </a:t>
            </a:r>
            <a:r>
              <a:rPr lang="nl-NL" b="1" dirty="0" err="1">
                <a:sym typeface="Wingdings" panose="05000000000000000000" pitchFamily="2" charset="2"/>
              </a:rPr>
              <a:t>need</a:t>
            </a:r>
            <a:r>
              <a:rPr lang="nl-NL" b="1" dirty="0">
                <a:sym typeface="Wingdings" panose="05000000000000000000" pitchFamily="2" charset="2"/>
              </a:rPr>
              <a:t> </a:t>
            </a:r>
            <a:r>
              <a:rPr lang="nl-NL" b="1" dirty="0" err="1">
                <a:sym typeface="Wingdings" panose="05000000000000000000" pitchFamily="2" charset="2"/>
              </a:rPr>
              <a:t>and</a:t>
            </a:r>
            <a:r>
              <a:rPr lang="nl-NL" b="1" dirty="0">
                <a:sym typeface="Wingdings" panose="05000000000000000000" pitchFamily="2" charset="2"/>
              </a:rPr>
              <a:t> in </a:t>
            </a:r>
            <a:r>
              <a:rPr lang="nl-NL" b="1" dirty="0" err="1">
                <a:sym typeface="Wingdings" panose="05000000000000000000" pitchFamily="2" charset="2"/>
              </a:rPr>
              <a:t>what</a:t>
            </a:r>
            <a:r>
              <a:rPr lang="nl-NL" b="1" dirty="0">
                <a:sym typeface="Wingdings" panose="05000000000000000000" pitchFamily="2" charset="2"/>
              </a:rPr>
              <a:t> form?</a:t>
            </a:r>
            <a:r>
              <a:rPr lang="nl-NL" dirty="0">
                <a:sym typeface="Wingdings" panose="05000000000000000000" pitchFamily="2" charset="2"/>
              </a:rPr>
              <a:t> Full </a:t>
            </a:r>
            <a:r>
              <a:rPr lang="nl-NL" dirty="0" err="1">
                <a:sym typeface="Wingdings" panose="05000000000000000000" pitchFamily="2" charset="2"/>
              </a:rPr>
              <a:t>disclosure</a:t>
            </a:r>
            <a:r>
              <a:rPr lang="nl-NL" dirty="0">
                <a:sym typeface="Wingdings" panose="05000000000000000000" pitchFamily="2" charset="2"/>
              </a:rPr>
              <a:t> </a:t>
            </a:r>
            <a:r>
              <a:rPr lang="nl-NL" dirty="0" err="1">
                <a:sym typeface="Wingdings" panose="05000000000000000000" pitchFamily="2" charset="2"/>
              </a:rPr>
              <a:t>isn’t</a:t>
            </a:r>
            <a:r>
              <a:rPr lang="nl-NL" dirty="0">
                <a:sym typeface="Wingdings" panose="05000000000000000000" pitchFamily="2" charset="2"/>
              </a:rPr>
              <a:t> </a:t>
            </a:r>
            <a:r>
              <a:rPr lang="nl-NL" dirty="0" err="1">
                <a:sym typeface="Wingdings" panose="05000000000000000000" pitchFamily="2" charset="2"/>
              </a:rPr>
              <a:t>always</a:t>
            </a:r>
            <a:r>
              <a:rPr lang="nl-NL" dirty="0">
                <a:sym typeface="Wingdings" panose="05000000000000000000" pitchFamily="2" charset="2"/>
              </a:rPr>
              <a:t> </a:t>
            </a:r>
            <a:r>
              <a:rPr lang="nl-NL" dirty="0" err="1">
                <a:sym typeface="Wingdings" panose="05000000000000000000" pitchFamily="2" charset="2"/>
              </a:rPr>
              <a:t>helpful</a:t>
            </a:r>
            <a:r>
              <a:rPr lang="nl-NL" dirty="0">
                <a:sym typeface="Wingdings" panose="05000000000000000000" pitchFamily="2" charset="2"/>
              </a:rPr>
              <a:t>; </a:t>
            </a:r>
            <a:r>
              <a:rPr lang="nl-NL" dirty="0" err="1">
                <a:sym typeface="Wingdings" panose="05000000000000000000" pitchFamily="2" charset="2"/>
              </a:rPr>
              <a:t>limeted</a:t>
            </a:r>
            <a:r>
              <a:rPr lang="nl-NL" dirty="0">
                <a:sym typeface="Wingdings" panose="05000000000000000000" pitchFamily="2" charset="2"/>
              </a:rPr>
              <a:t> </a:t>
            </a:r>
            <a:r>
              <a:rPr lang="nl-NL" dirty="0" err="1">
                <a:sym typeface="Wingdings" panose="05000000000000000000" pitchFamily="2" charset="2"/>
              </a:rPr>
              <a:t>might</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more </a:t>
            </a:r>
            <a:r>
              <a:rPr lang="nl-NL" dirty="0" err="1">
                <a:sym typeface="Wingdings" panose="05000000000000000000" pitchFamily="2" charset="2"/>
              </a:rPr>
              <a:t>useful</a:t>
            </a:r>
            <a:r>
              <a:rPr lang="nl-NL" dirty="0">
                <a:sym typeface="Wingdings" panose="05000000000000000000" pitchFamily="2" charset="2"/>
              </a:rPr>
              <a:t>: e.g. 85% </a:t>
            </a:r>
            <a:r>
              <a:rPr lang="nl-NL" dirty="0" err="1">
                <a:sym typeface="Wingdings" panose="05000000000000000000" pitchFamily="2" charset="2"/>
              </a:rPr>
              <a:t>prediction</a:t>
            </a:r>
            <a:r>
              <a:rPr lang="nl-NL" dirty="0">
                <a:sym typeface="Wingdings" panose="05000000000000000000" pitchFamily="2" charset="2"/>
              </a:rPr>
              <a:t> </a:t>
            </a:r>
            <a:r>
              <a:rPr lang="nl-NL" dirty="0" err="1">
                <a:sym typeface="Wingdings" panose="05000000000000000000" pitchFamily="2" charset="2"/>
              </a:rPr>
              <a:t>confidence</a:t>
            </a:r>
            <a:r>
              <a:rPr lang="nl-NL" dirty="0">
                <a:sym typeface="Wingdings" panose="05000000000000000000" pitchFamily="2" charset="2"/>
              </a:rPr>
              <a:t> </a:t>
            </a:r>
            <a:r>
              <a:rPr lang="nl-NL" dirty="0" err="1">
                <a:sym typeface="Wingdings" panose="05000000000000000000" pitchFamily="2" charset="2"/>
              </a:rPr>
              <a:t>isn’t</a:t>
            </a:r>
            <a:r>
              <a:rPr lang="nl-NL" dirty="0">
                <a:sym typeface="Wingdings" panose="05000000000000000000" pitchFamily="2" charset="2"/>
              </a:rPr>
              <a:t> </a:t>
            </a:r>
            <a:r>
              <a:rPr lang="nl-NL" dirty="0" err="1">
                <a:sym typeface="Wingdings" panose="05000000000000000000" pitchFamily="2" charset="2"/>
              </a:rPr>
              <a:t>neccesarily</a:t>
            </a:r>
            <a:r>
              <a:rPr lang="nl-NL" dirty="0">
                <a:sym typeface="Wingdings" panose="05000000000000000000" pitchFamily="2" charset="2"/>
              </a:rPr>
              <a:t> </a:t>
            </a:r>
            <a:r>
              <a:rPr lang="nl-NL" dirty="0" err="1">
                <a:sym typeface="Wingdings" panose="05000000000000000000" pitchFamily="2" charset="2"/>
              </a:rPr>
              <a:t>reassuring</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 user</a:t>
            </a:r>
            <a:endParaRPr lang="en-NL" dirty="0">
              <a:sym typeface="Wingdings" panose="05000000000000000000" pitchFamily="2" charset="2"/>
            </a:endParaRPr>
          </a:p>
          <a:p>
            <a:r>
              <a:rPr lang="en-NL" b="1" dirty="0">
                <a:sym typeface="Wingdings" panose="05000000000000000000" pitchFamily="2" charset="2"/>
              </a:rPr>
              <a:t>Trust </a:t>
            </a:r>
            <a:r>
              <a:rPr lang="en-NL" dirty="0">
                <a:sym typeface="Wingdings" panose="05000000000000000000" pitchFamily="2" charset="2"/>
              </a:rPr>
              <a:t>and </a:t>
            </a:r>
            <a:r>
              <a:rPr lang="en-NL" b="1" dirty="0">
                <a:sym typeface="Wingdings" panose="05000000000000000000" pitchFamily="2" charset="2"/>
              </a:rPr>
              <a:t>self-efficacy are key</a:t>
            </a:r>
            <a:r>
              <a:rPr lang="en-NL" dirty="0">
                <a:sym typeface="Wingdings" panose="05000000000000000000" pitchFamily="2" charset="2"/>
              </a:rPr>
              <a:t>: the users needs to be able to trust the application with their personal data and feel in control of what happens with it</a:t>
            </a:r>
            <a:endParaRPr lang="nl-NL" dirty="0">
              <a:sym typeface="Wingdings" panose="05000000000000000000" pitchFamily="2" charset="2"/>
            </a:endParaRPr>
          </a:p>
          <a:p>
            <a:endParaRPr lang="nl-NL" dirty="0"/>
          </a:p>
          <a:p>
            <a:pPr lvl="1"/>
            <a:endParaRPr lang="nl-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360522"/>
            <a:ext cx="11144922" cy="867684"/>
          </a:xfrm>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9" name="Text Placeholder 2">
            <a:extLst>
              <a:ext uri="{FF2B5EF4-FFF2-40B4-BE49-F238E27FC236}">
                <a16:creationId xmlns:a16="http://schemas.microsoft.com/office/drawing/2014/main" id="{947BB703-1C21-4A49-AD62-E5AFCC206E0A}"/>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User needs</a:t>
            </a:r>
          </a:p>
        </p:txBody>
      </p:sp>
    </p:spTree>
    <p:extLst>
      <p:ext uri="{BB962C8B-B14F-4D97-AF65-F5344CB8AC3E}">
        <p14:creationId xmlns:p14="http://schemas.microsoft.com/office/powerpoint/2010/main" val="1114102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AI isn’t going to solve your problems for you</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p:txBody>
          <a:bodyPr/>
          <a:lstStyle/>
          <a:p>
            <a:r>
              <a:rPr lang="en-US" dirty="0"/>
              <a:t>Hype causes unrealistic expectations;</a:t>
            </a:r>
          </a:p>
          <a:p>
            <a:r>
              <a:rPr lang="en-US" dirty="0"/>
              <a:t>Meaningful problems are foundational; otherwise, AI might be overkill</a:t>
            </a:r>
          </a:p>
          <a:p>
            <a:r>
              <a:rPr lang="en-US" dirty="0"/>
              <a:t>Finding a meaningful problem still requires you to do the research and interpretation</a:t>
            </a:r>
          </a:p>
          <a:p>
            <a:r>
              <a:rPr lang="en-US" b="1" dirty="0">
                <a:solidFill>
                  <a:srgbClr val="002060"/>
                </a:solidFill>
                <a:hlinkClick r:id="rId2">
                  <a:extLst>
                    <a:ext uri="{A12FA001-AC4F-418D-AE19-62706E023703}">
                      <ahyp:hlinkClr xmlns:ahyp="http://schemas.microsoft.com/office/drawing/2018/hyperlinkcolor" val="tx"/>
                    </a:ext>
                  </a:extLst>
                </a:hlinkClick>
              </a:rPr>
              <a:t>Design thinking </a:t>
            </a:r>
            <a:r>
              <a:rPr lang="en-US" dirty="0"/>
              <a:t>and the </a:t>
            </a:r>
            <a:r>
              <a:rPr lang="en-US" b="1" dirty="0">
                <a:solidFill>
                  <a:srgbClr val="002060"/>
                </a:solidFill>
                <a:hlinkClick r:id="rId3">
                  <a:extLst>
                    <a:ext uri="{A12FA001-AC4F-418D-AE19-62706E023703}">
                      <ahyp:hlinkClr xmlns:ahyp="http://schemas.microsoft.com/office/drawing/2018/hyperlinkcolor" val="tx"/>
                    </a:ext>
                  </a:extLst>
                </a:hlinkClick>
              </a:rPr>
              <a:t>PAIR guidebook</a:t>
            </a:r>
            <a:r>
              <a:rPr lang="en-US" b="1" dirty="0"/>
              <a:t> </a:t>
            </a:r>
            <a:r>
              <a:rPr lang="en-US" dirty="0"/>
              <a:t>are great tool to find the right problems to solve!</a:t>
            </a:r>
          </a:p>
          <a:p>
            <a:r>
              <a:rPr lang="en-US" b="1" dirty="0"/>
              <a:t>What problem am I trying to solve?</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4098" name="Picture 2">
            <a:extLst>
              <a:ext uri="{FF2B5EF4-FFF2-40B4-BE49-F238E27FC236}">
                <a16:creationId xmlns:a16="http://schemas.microsoft.com/office/drawing/2014/main" id="{C6DCF5BD-A7F5-4663-9525-6D2B822C4863}"/>
              </a:ext>
            </a:extLst>
          </p:cNvPr>
          <p:cNvPicPr>
            <a:picLocks noGrp="1" noChangeAspect="1" noChangeArrowheads="1"/>
          </p:cNvPicPr>
          <p:nvPr>
            <p:ph sz="quarter" idx="17"/>
          </p:nvPr>
        </p:nvPicPr>
        <p:blipFill>
          <a:blip r:embed="rId4">
            <a:extLst>
              <a:ext uri="{28A0092B-C50C-407E-A947-70E740481C1C}">
                <a14:useLocalDpi xmlns:a14="http://schemas.microsoft.com/office/drawing/2010/main" val="0"/>
              </a:ext>
            </a:extLst>
          </a:blip>
          <a:srcRect/>
          <a:stretch>
            <a:fillRect/>
          </a:stretch>
        </p:blipFill>
        <p:spPr bwMode="auto">
          <a:xfrm>
            <a:off x="5850009" y="1877670"/>
            <a:ext cx="6213115" cy="37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173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0C8D4E-2175-4F0D-8F02-A64D49981654}"/>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3" name="Content Placeholder 2">
            <a:extLst>
              <a:ext uri="{FF2B5EF4-FFF2-40B4-BE49-F238E27FC236}">
                <a16:creationId xmlns:a16="http://schemas.microsoft.com/office/drawing/2014/main" id="{AEB87E40-901F-4C8A-99C3-D02718ADC938}"/>
              </a:ext>
            </a:extLst>
          </p:cNvPr>
          <p:cNvSpPr>
            <a:spLocks noGrp="1"/>
          </p:cNvSpPr>
          <p:nvPr>
            <p:ph sz="quarter" idx="15"/>
          </p:nvPr>
        </p:nvSpPr>
        <p:spPr>
          <a:xfrm>
            <a:off x="537882" y="1943100"/>
            <a:ext cx="7909927" cy="4047215"/>
          </a:xfrm>
        </p:spPr>
        <p:txBody>
          <a:bodyPr/>
          <a:lstStyle/>
          <a:p>
            <a:r>
              <a:rPr lang="en-US" sz="2000" dirty="0"/>
              <a:t>Just as any other thing we create, the important thing is that what we create adds value and is therefore useful</a:t>
            </a:r>
          </a:p>
          <a:p>
            <a:r>
              <a:rPr lang="en-US" sz="2000" dirty="0"/>
              <a:t>Therefore, we first need to identify the problem</a:t>
            </a:r>
          </a:p>
          <a:p>
            <a:pPr lvl="2"/>
            <a:r>
              <a:rPr lang="en-US" sz="1800" dirty="0"/>
              <a:t>This can be a very clear problem </a:t>
            </a:r>
            <a:r>
              <a:rPr lang="en-US" sz="1800" dirty="0">
                <a:sym typeface="Wingdings" panose="05000000000000000000" pitchFamily="2" charset="2"/>
              </a:rPr>
              <a:t> google flights</a:t>
            </a:r>
            <a:endParaRPr lang="en-US" sz="1800" dirty="0"/>
          </a:p>
          <a:p>
            <a:pPr lvl="2"/>
            <a:r>
              <a:rPr lang="en-US" sz="1800" dirty="0"/>
              <a:t>Or a problems people weren’t aware of they had; something that makes their live easier, give a competitive edge </a:t>
            </a:r>
            <a:r>
              <a:rPr lang="en-US" sz="1800" dirty="0">
                <a:sym typeface="Wingdings" panose="05000000000000000000" pitchFamily="2" charset="2"/>
              </a:rPr>
              <a:t> cell phones</a:t>
            </a:r>
            <a:endParaRPr lang="en-US" sz="1800" dirty="0"/>
          </a:p>
          <a:p>
            <a:pPr lvl="1"/>
            <a:r>
              <a:rPr lang="en-US" sz="2000" dirty="0"/>
              <a:t>The problem consists of a </a:t>
            </a:r>
            <a:r>
              <a:rPr lang="en-US" sz="2000" b="1" dirty="0"/>
              <a:t>need</a:t>
            </a:r>
            <a:r>
              <a:rPr lang="en-US" sz="2000" dirty="0"/>
              <a:t> and a </a:t>
            </a:r>
            <a:r>
              <a:rPr lang="en-US" sz="2000" b="1" dirty="0"/>
              <a:t>behavioral pattern</a:t>
            </a:r>
            <a:endParaRPr lang="en-US" sz="2000" dirty="0"/>
          </a:p>
          <a:p>
            <a:r>
              <a:rPr lang="en-US" sz="2000" dirty="0"/>
              <a:t>Then, we can identify what would be valuable to solve that problem</a:t>
            </a:r>
          </a:p>
          <a:p>
            <a:pPr lvl="1"/>
            <a:r>
              <a:rPr lang="en-US" sz="2000" dirty="0"/>
              <a:t>What do people need? Human-centered needs</a:t>
            </a:r>
          </a:p>
          <a:p>
            <a:pPr lvl="1"/>
            <a:r>
              <a:rPr lang="en-US" sz="2000" dirty="0"/>
              <a:t>What are other important factors? E.g. Weather, market</a:t>
            </a:r>
          </a:p>
          <a:p>
            <a:pPr lvl="1"/>
            <a:endParaRPr lang="en-US" sz="2000" dirty="0"/>
          </a:p>
        </p:txBody>
      </p:sp>
      <p:pic>
        <p:nvPicPr>
          <p:cNvPr id="11266" name="Picture 2" descr="How to Use Google Flights to Save Money on Your Next Trip | Travel + Leisure">
            <a:extLst>
              <a:ext uri="{FF2B5EF4-FFF2-40B4-BE49-F238E27FC236}">
                <a16:creationId xmlns:a16="http://schemas.microsoft.com/office/drawing/2014/main" id="{97DE6E47-6015-4459-AF32-8C34EB9451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357" r="17393"/>
          <a:stretch/>
        </p:blipFill>
        <p:spPr bwMode="auto">
          <a:xfrm>
            <a:off x="8759536" y="412477"/>
            <a:ext cx="2788920" cy="557783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5">
            <a:extLst>
              <a:ext uri="{FF2B5EF4-FFF2-40B4-BE49-F238E27FC236}">
                <a16:creationId xmlns:a16="http://schemas.microsoft.com/office/drawing/2014/main" id="{66BE49B6-E2A9-4A7E-B2E6-C7755113C161}"/>
              </a:ext>
            </a:extLst>
          </p:cNvPr>
          <p:cNvSpPr>
            <a:spLocks noGrp="1"/>
          </p:cNvSpPr>
          <p:nvPr>
            <p:ph type="title"/>
          </p:nvPr>
        </p:nvSpPr>
        <p:spPr>
          <a:xfrm>
            <a:off x="538163" y="412750"/>
            <a:ext cx="11144250" cy="866775"/>
          </a:xfrm>
        </p:spPr>
        <p:txBody>
          <a:bodyPr/>
          <a:lstStyle/>
          <a:p>
            <a:r>
              <a:rPr lang="en-US" dirty="0"/>
              <a:t>HCAI Fundamentals</a:t>
            </a:r>
          </a:p>
        </p:txBody>
      </p:sp>
      <p:sp>
        <p:nvSpPr>
          <p:cNvPr id="9" name="Text Placeholder 2">
            <a:extLst>
              <a:ext uri="{FF2B5EF4-FFF2-40B4-BE49-F238E27FC236}">
                <a16:creationId xmlns:a16="http://schemas.microsoft.com/office/drawing/2014/main" id="{0424026E-EC54-4DDD-81E6-367D3AA6BA86}"/>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Problems…</a:t>
            </a:r>
          </a:p>
        </p:txBody>
      </p:sp>
    </p:spTree>
    <p:extLst>
      <p:ext uri="{BB962C8B-B14F-4D97-AF65-F5344CB8AC3E}">
        <p14:creationId xmlns:p14="http://schemas.microsoft.com/office/powerpoint/2010/main" val="4022687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33ECF-B052-48CA-B3D4-EEBDD3FF3F82}"/>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3" name="Text Placeholder 2">
            <a:extLst>
              <a:ext uri="{FF2B5EF4-FFF2-40B4-BE49-F238E27FC236}">
                <a16:creationId xmlns:a16="http://schemas.microsoft.com/office/drawing/2014/main" id="{49C4A875-1FB4-4ED9-871B-D91F7D1EC26C}"/>
              </a:ext>
            </a:extLst>
          </p:cNvPr>
          <p:cNvSpPr>
            <a:spLocks noGrp="1"/>
          </p:cNvSpPr>
          <p:nvPr>
            <p:ph type="body" sz="quarter" idx="16"/>
          </p:nvPr>
        </p:nvSpPr>
        <p:spPr/>
        <p:txBody>
          <a:bodyPr/>
          <a:lstStyle/>
          <a:p>
            <a:r>
              <a:rPr lang="en-US" dirty="0"/>
              <a:t>Not every problem can be solved meaningfully using ML</a:t>
            </a:r>
          </a:p>
        </p:txBody>
      </p:sp>
      <p:sp>
        <p:nvSpPr>
          <p:cNvPr id="4" name="Content Placeholder 3">
            <a:extLst>
              <a:ext uri="{FF2B5EF4-FFF2-40B4-BE49-F238E27FC236}">
                <a16:creationId xmlns:a16="http://schemas.microsoft.com/office/drawing/2014/main" id="{44695122-FE32-494B-A9C6-77D413FDE2AB}"/>
              </a:ext>
            </a:extLst>
          </p:cNvPr>
          <p:cNvSpPr>
            <a:spLocks noGrp="1"/>
          </p:cNvSpPr>
          <p:nvPr>
            <p:ph sz="quarter" idx="15"/>
          </p:nvPr>
        </p:nvSpPr>
        <p:spPr>
          <a:xfrm>
            <a:off x="536957" y="1877670"/>
            <a:ext cx="5656025" cy="3888000"/>
          </a:xfrm>
        </p:spPr>
        <p:txBody>
          <a:bodyPr/>
          <a:lstStyle/>
          <a:p>
            <a:r>
              <a:rPr lang="en-US" dirty="0"/>
              <a:t>Ask yourself whether an ML solution actually adds a meaningful contribution</a:t>
            </a:r>
          </a:p>
          <a:p>
            <a:pPr lvl="1"/>
            <a:r>
              <a:rPr lang="en-US" dirty="0"/>
              <a:t>Sometimes a heuristic AI can work just as well or better, for example: </a:t>
            </a:r>
          </a:p>
          <a:p>
            <a:pPr lvl="2"/>
            <a:r>
              <a:rPr lang="en-US" dirty="0"/>
              <a:t>Regression model, numerical model etc.</a:t>
            </a:r>
          </a:p>
          <a:p>
            <a:pPr lvl="2"/>
            <a:r>
              <a:rPr lang="en-US" dirty="0"/>
              <a:t>State machine </a:t>
            </a:r>
          </a:p>
          <a:p>
            <a:pPr lvl="1"/>
            <a:r>
              <a:rPr lang="en-US" dirty="0"/>
              <a:t>Sometimes an AI isn’t needed in the first place, not even a heuristic one like a reactive state machine</a:t>
            </a:r>
          </a:p>
          <a:p>
            <a:r>
              <a:rPr lang="en-US" b="1" dirty="0"/>
              <a:t>Does implementation an AI actually adds a unique value? Is there a faster route?</a:t>
            </a:r>
          </a:p>
        </p:txBody>
      </p:sp>
      <p:pic>
        <p:nvPicPr>
          <p:cNvPr id="8" name="Content Placeholder 7" descr="Diagram, timeline&#10;&#10;Description automatically generated with medium confidence">
            <a:extLst>
              <a:ext uri="{FF2B5EF4-FFF2-40B4-BE49-F238E27FC236}">
                <a16:creationId xmlns:a16="http://schemas.microsoft.com/office/drawing/2014/main" id="{264609E2-27E0-4E0E-ADDC-9CA35567A0FF}"/>
              </a:ext>
            </a:extLst>
          </p:cNvPr>
          <p:cNvPicPr>
            <a:picLocks noGrp="1" noChangeAspect="1"/>
          </p:cNvPicPr>
          <p:nvPr>
            <p:ph sz="quarter" idx="17"/>
          </p:nvPr>
        </p:nvPicPr>
        <p:blipFill>
          <a:blip r:embed="rId2"/>
          <a:stretch>
            <a:fillRect/>
          </a:stretch>
        </p:blipFill>
        <p:spPr>
          <a:xfrm>
            <a:off x="6831095" y="1878013"/>
            <a:ext cx="3938423" cy="3887787"/>
          </a:xfrm>
        </p:spPr>
      </p:pic>
      <p:sp>
        <p:nvSpPr>
          <p:cNvPr id="6" name="Title 5">
            <a:extLst>
              <a:ext uri="{FF2B5EF4-FFF2-40B4-BE49-F238E27FC236}">
                <a16:creationId xmlns:a16="http://schemas.microsoft.com/office/drawing/2014/main" id="{7561D378-00BA-470D-922F-03791A8095E6}"/>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106841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33ECF-B052-48CA-B3D4-EEBDD3FF3F82}"/>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3" name="Text Placeholder 2">
            <a:extLst>
              <a:ext uri="{FF2B5EF4-FFF2-40B4-BE49-F238E27FC236}">
                <a16:creationId xmlns:a16="http://schemas.microsoft.com/office/drawing/2014/main" id="{49C4A875-1FB4-4ED9-871B-D91F7D1EC26C}"/>
              </a:ext>
            </a:extLst>
          </p:cNvPr>
          <p:cNvSpPr>
            <a:spLocks noGrp="1"/>
          </p:cNvSpPr>
          <p:nvPr>
            <p:ph type="body" sz="quarter" idx="16"/>
          </p:nvPr>
        </p:nvSpPr>
        <p:spPr/>
        <p:txBody>
          <a:bodyPr/>
          <a:lstStyle/>
          <a:p>
            <a:r>
              <a:rPr lang="en-US" dirty="0"/>
              <a:t>Not every problem can be solved meaningfully using ML</a:t>
            </a:r>
          </a:p>
        </p:txBody>
      </p:sp>
      <p:sp>
        <p:nvSpPr>
          <p:cNvPr id="4" name="Content Placeholder 3">
            <a:extLst>
              <a:ext uri="{FF2B5EF4-FFF2-40B4-BE49-F238E27FC236}">
                <a16:creationId xmlns:a16="http://schemas.microsoft.com/office/drawing/2014/main" id="{44695122-FE32-494B-A9C6-77D413FDE2AB}"/>
              </a:ext>
            </a:extLst>
          </p:cNvPr>
          <p:cNvSpPr>
            <a:spLocks noGrp="1"/>
          </p:cNvSpPr>
          <p:nvPr>
            <p:ph sz="quarter" idx="15"/>
          </p:nvPr>
        </p:nvSpPr>
        <p:spPr/>
        <p:txBody>
          <a:bodyPr/>
          <a:lstStyle/>
          <a:p>
            <a:pPr marL="0" indent="0">
              <a:buNone/>
            </a:pPr>
            <a:r>
              <a:rPr lang="en-US" dirty="0"/>
              <a:t>How do you find out? </a:t>
            </a:r>
            <a:r>
              <a:rPr lang="en-US" b="1" dirty="0"/>
              <a:t>Ask yourself:</a:t>
            </a:r>
          </a:p>
          <a:p>
            <a:pPr algn="l">
              <a:buFont typeface="+mj-lt"/>
              <a:buAutoNum type="arabicPeriod"/>
            </a:pPr>
            <a:r>
              <a:rPr lang="en-US" b="1" i="0" dirty="0">
                <a:solidFill>
                  <a:srgbClr val="3C454E"/>
                </a:solidFill>
                <a:effectLst/>
                <a:latin typeface="Lato" panose="020F0502020204030203" pitchFamily="34" charset="0"/>
              </a:rPr>
              <a:t>How</a:t>
            </a:r>
            <a:r>
              <a:rPr lang="en-US" b="0" i="0" dirty="0">
                <a:solidFill>
                  <a:srgbClr val="3C454E"/>
                </a:solidFill>
                <a:effectLst/>
                <a:latin typeface="Lato" panose="020F0502020204030203" pitchFamily="34" charset="0"/>
              </a:rPr>
              <a:t> would you describe the way a theoretical </a:t>
            </a:r>
            <a:r>
              <a:rPr lang="en-US" b="1" i="0" dirty="0">
                <a:solidFill>
                  <a:srgbClr val="3C454E"/>
                </a:solidFill>
                <a:effectLst/>
                <a:latin typeface="Lato" panose="020F0502020204030203" pitchFamily="34" charset="0"/>
              </a:rPr>
              <a:t>human</a:t>
            </a:r>
            <a:r>
              <a:rPr lang="en-US" b="0" i="0" dirty="0">
                <a:solidFill>
                  <a:srgbClr val="3C454E"/>
                </a:solidFill>
                <a:effectLst/>
                <a:latin typeface="Lato" panose="020F0502020204030203" pitchFamily="34" charset="0"/>
              </a:rPr>
              <a:t> "expert" might </a:t>
            </a:r>
            <a:r>
              <a:rPr lang="en-US" b="1" i="0" dirty="0">
                <a:solidFill>
                  <a:srgbClr val="3C454E"/>
                </a:solidFill>
                <a:effectLst/>
                <a:latin typeface="Lato" panose="020F0502020204030203" pitchFamily="34" charset="0"/>
              </a:rPr>
              <a:t>perform</a:t>
            </a:r>
            <a:r>
              <a:rPr lang="en-US" b="0" i="0" dirty="0">
                <a:solidFill>
                  <a:srgbClr val="3C454E"/>
                </a:solidFill>
                <a:effectLst/>
                <a:latin typeface="Lato" panose="020F0502020204030203" pitchFamily="34" charset="0"/>
              </a:rPr>
              <a:t> the </a:t>
            </a:r>
            <a:r>
              <a:rPr lang="en-US" b="1" i="0" dirty="0">
                <a:solidFill>
                  <a:srgbClr val="3C454E"/>
                </a:solidFill>
                <a:effectLst/>
                <a:latin typeface="Lato" panose="020F0502020204030203" pitchFamily="34" charset="0"/>
              </a:rPr>
              <a:t>task</a:t>
            </a:r>
            <a:r>
              <a:rPr lang="en-US" b="0" i="0" dirty="0">
                <a:solidFill>
                  <a:srgbClr val="3C454E"/>
                </a:solidFill>
                <a:effectLst/>
                <a:latin typeface="Lato" panose="020F0502020204030203" pitchFamily="34" charset="0"/>
              </a:rPr>
              <a:t> today?</a:t>
            </a:r>
          </a:p>
          <a:p>
            <a:pPr algn="l">
              <a:buFont typeface="+mj-lt"/>
              <a:buAutoNum type="arabicPeriod"/>
            </a:pPr>
            <a:r>
              <a:rPr lang="en-US" b="0" i="0" dirty="0">
                <a:solidFill>
                  <a:srgbClr val="3C454E"/>
                </a:solidFill>
                <a:effectLst/>
                <a:latin typeface="Lato" panose="020F0502020204030203" pitchFamily="34" charset="0"/>
              </a:rPr>
              <a:t>If your human expert were to perform this task, </a:t>
            </a:r>
            <a:r>
              <a:rPr lang="en-US" b="1" i="0" dirty="0">
                <a:solidFill>
                  <a:srgbClr val="3C454E"/>
                </a:solidFill>
                <a:effectLst/>
                <a:latin typeface="Lato" panose="020F0502020204030203" pitchFamily="34" charset="0"/>
              </a:rPr>
              <a:t>how</a:t>
            </a:r>
            <a:r>
              <a:rPr lang="en-US" b="0" i="0" dirty="0">
                <a:solidFill>
                  <a:srgbClr val="3C454E"/>
                </a:solidFill>
                <a:effectLst/>
                <a:latin typeface="Lato" panose="020F0502020204030203" pitchFamily="34" charset="0"/>
              </a:rPr>
              <a:t> would </a:t>
            </a:r>
            <a:r>
              <a:rPr lang="en-US" b="1" i="0" dirty="0">
                <a:solidFill>
                  <a:srgbClr val="3C454E"/>
                </a:solidFill>
                <a:effectLst/>
                <a:latin typeface="Lato" panose="020F0502020204030203" pitchFamily="34" charset="0"/>
              </a:rPr>
              <a:t>you</a:t>
            </a:r>
            <a:r>
              <a:rPr lang="en-US" b="0" i="0" dirty="0">
                <a:solidFill>
                  <a:srgbClr val="3C454E"/>
                </a:solidFill>
                <a:effectLst/>
                <a:latin typeface="Lato" panose="020F0502020204030203" pitchFamily="34" charset="0"/>
              </a:rPr>
              <a:t> </a:t>
            </a:r>
            <a:r>
              <a:rPr lang="en-US" b="1" i="0" dirty="0">
                <a:solidFill>
                  <a:srgbClr val="3C454E"/>
                </a:solidFill>
                <a:effectLst/>
                <a:latin typeface="Lato" panose="020F0502020204030203" pitchFamily="34" charset="0"/>
              </a:rPr>
              <a:t>respond</a:t>
            </a:r>
            <a:r>
              <a:rPr lang="en-US" b="0" i="0" dirty="0">
                <a:solidFill>
                  <a:srgbClr val="3C454E"/>
                </a:solidFill>
                <a:effectLst/>
                <a:latin typeface="Lato" panose="020F0502020204030203" pitchFamily="34" charset="0"/>
              </a:rPr>
              <a:t> to them so they improved for the next time?</a:t>
            </a:r>
          </a:p>
          <a:p>
            <a:pPr algn="l">
              <a:buFont typeface="+mj-lt"/>
              <a:buAutoNum type="arabicPeriod"/>
            </a:pPr>
            <a:r>
              <a:rPr lang="en-US" b="0" i="0" dirty="0">
                <a:solidFill>
                  <a:srgbClr val="3C454E"/>
                </a:solidFill>
                <a:effectLst/>
                <a:latin typeface="Lato" panose="020F0502020204030203" pitchFamily="34" charset="0"/>
              </a:rPr>
              <a:t>If a human expert were to perform this task, </a:t>
            </a:r>
            <a:r>
              <a:rPr lang="en-US" b="1" i="0" dirty="0">
                <a:solidFill>
                  <a:srgbClr val="3C454E"/>
                </a:solidFill>
                <a:effectLst/>
                <a:latin typeface="Lato" panose="020F0502020204030203" pitchFamily="34" charset="0"/>
              </a:rPr>
              <a:t>what</a:t>
            </a:r>
            <a:r>
              <a:rPr lang="en-US" b="0" i="0" dirty="0">
                <a:solidFill>
                  <a:srgbClr val="3C454E"/>
                </a:solidFill>
                <a:effectLst/>
                <a:latin typeface="Lato" panose="020F0502020204030203" pitchFamily="34" charset="0"/>
              </a:rPr>
              <a:t> </a:t>
            </a:r>
            <a:r>
              <a:rPr lang="en-US" b="1" i="0" dirty="0">
                <a:solidFill>
                  <a:srgbClr val="3C454E"/>
                </a:solidFill>
                <a:effectLst/>
                <a:latin typeface="Lato" panose="020F0502020204030203" pitchFamily="34" charset="0"/>
              </a:rPr>
              <a:t>assumptions</a:t>
            </a:r>
            <a:r>
              <a:rPr lang="en-US" b="0" i="0" dirty="0">
                <a:solidFill>
                  <a:srgbClr val="3C454E"/>
                </a:solidFill>
                <a:effectLst/>
                <a:latin typeface="Lato" panose="020F0502020204030203" pitchFamily="34" charset="0"/>
              </a:rPr>
              <a:t> would the user want them to make?</a:t>
            </a:r>
          </a:p>
          <a:p>
            <a:endParaRPr lang="en-US" dirty="0"/>
          </a:p>
          <a:p>
            <a:pPr marL="457200" indent="-457200">
              <a:buFont typeface="+mj-lt"/>
              <a:buAutoNum type="arabicPeriod"/>
            </a:pPr>
            <a:endParaRPr lang="en-US" dirty="0"/>
          </a:p>
        </p:txBody>
      </p:sp>
      <p:pic>
        <p:nvPicPr>
          <p:cNvPr id="8" name="Content Placeholder 7" descr="Diagram, timeline&#10;&#10;Description automatically generated with medium confidence">
            <a:extLst>
              <a:ext uri="{FF2B5EF4-FFF2-40B4-BE49-F238E27FC236}">
                <a16:creationId xmlns:a16="http://schemas.microsoft.com/office/drawing/2014/main" id="{53480D16-6677-4CCA-8E50-0FCF83F596FC}"/>
              </a:ext>
            </a:extLst>
          </p:cNvPr>
          <p:cNvPicPr>
            <a:picLocks noGrp="1" noChangeAspect="1"/>
          </p:cNvPicPr>
          <p:nvPr>
            <p:ph sz="quarter" idx="17"/>
          </p:nvPr>
        </p:nvPicPr>
        <p:blipFill>
          <a:blip r:embed="rId3"/>
          <a:stretch>
            <a:fillRect/>
          </a:stretch>
        </p:blipFill>
        <p:spPr>
          <a:xfrm>
            <a:off x="6831095" y="1878013"/>
            <a:ext cx="3938423" cy="3887787"/>
          </a:xfrm>
        </p:spPr>
      </p:pic>
      <p:sp>
        <p:nvSpPr>
          <p:cNvPr id="6" name="Title 5">
            <a:extLst>
              <a:ext uri="{FF2B5EF4-FFF2-40B4-BE49-F238E27FC236}">
                <a16:creationId xmlns:a16="http://schemas.microsoft.com/office/drawing/2014/main" id="{7561D378-00BA-470D-922F-03791A8095E6}"/>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904797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Prototype your AI: Fake it</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727836" cy="4678995"/>
          </a:xfrm>
        </p:spPr>
        <p:txBody>
          <a:bodyPr/>
          <a:lstStyle/>
          <a:p>
            <a:r>
              <a:rPr lang="en-US" dirty="0"/>
              <a:t>Users will expect that an AI anticipate what it should do; how it should respond</a:t>
            </a:r>
          </a:p>
          <a:p>
            <a:pPr lvl="1"/>
            <a:r>
              <a:rPr lang="en-US" dirty="0"/>
              <a:t>Essentially, it expects it to respond like a (rudimentary) human; ‘intelligently’  </a:t>
            </a:r>
          </a:p>
          <a:p>
            <a:pPr marL="0" indent="0">
              <a:buNone/>
            </a:pPr>
            <a:r>
              <a:rPr lang="en-US" dirty="0"/>
              <a:t>Methods:</a:t>
            </a:r>
          </a:p>
          <a:p>
            <a:r>
              <a:rPr lang="en-US" dirty="0"/>
              <a:t>Interview: how did conventional intelligent agents (usually humans) help the user? </a:t>
            </a:r>
            <a:r>
              <a:rPr lang="en-US" dirty="0">
                <a:sym typeface="Wingdings" panose="05000000000000000000" pitchFamily="2" charset="2"/>
              </a:rPr>
              <a:t> Identify good features &amp; needs (status quo)</a:t>
            </a:r>
            <a:endParaRPr lang="en-US" dirty="0"/>
          </a:p>
          <a:p>
            <a:r>
              <a:rPr lang="en-US" dirty="0" err="1"/>
              <a:t>Wizzard</a:t>
            </a:r>
            <a:r>
              <a:rPr lang="en-US" dirty="0"/>
              <a:t> of Oz – Studies are great to test features &amp; actual needs (test projected needs)</a:t>
            </a:r>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6146" name="Picture 2">
            <a:extLst>
              <a:ext uri="{FF2B5EF4-FFF2-40B4-BE49-F238E27FC236}">
                <a16:creationId xmlns:a16="http://schemas.microsoft.com/office/drawing/2014/main" id="{0ADB0FEE-790D-4ECB-A0B8-BCEF856E2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163" y="654231"/>
            <a:ext cx="4623955" cy="335666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A Consuming Fire or Just “The Man Behind The Curtain?” | PreachingHelp.org">
            <a:extLst>
              <a:ext uri="{FF2B5EF4-FFF2-40B4-BE49-F238E27FC236}">
                <a16:creationId xmlns:a16="http://schemas.microsoft.com/office/drawing/2014/main" id="{1038A523-C7DD-4675-8AFE-193CA54F5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223" y="3365690"/>
            <a:ext cx="3416877" cy="2709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622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Weigh the costs of false positives and false negatives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Confusion matrices again!</a:t>
            </a:r>
          </a:p>
          <a:p>
            <a:pPr lvl="1"/>
            <a:r>
              <a:rPr lang="en-US" dirty="0"/>
              <a:t>What is the cost of a false positive?</a:t>
            </a:r>
          </a:p>
          <a:p>
            <a:pPr lvl="1"/>
            <a:r>
              <a:rPr lang="en-US" dirty="0"/>
              <a:t>What is the cost of a false negative?</a:t>
            </a:r>
          </a:p>
          <a:p>
            <a:pPr lvl="1"/>
            <a:r>
              <a:rPr lang="en-US" dirty="0"/>
              <a:t>Where do you priorities lie?</a:t>
            </a:r>
          </a:p>
          <a:p>
            <a:pPr lvl="1"/>
            <a:endParaRPr lang="en-US" dirty="0"/>
          </a:p>
          <a:p>
            <a:r>
              <a:rPr lang="en-US" dirty="0"/>
              <a:t>Very important! But, already covered in other parts of this block so let’s not dive into it here!</a:t>
            </a:r>
          </a:p>
          <a:p>
            <a:pPr lvl="1"/>
            <a:r>
              <a:rPr lang="en-US" sz="2000" dirty="0"/>
              <a:t>But, be aware that you do need to think about this when designing!</a:t>
            </a:r>
          </a:p>
        </p:txBody>
      </p:sp>
      <p:pic>
        <p:nvPicPr>
          <p:cNvPr id="8" name="Content Placeholder 7" descr="Table&#10;&#10;Description automatically generated">
            <a:extLst>
              <a:ext uri="{FF2B5EF4-FFF2-40B4-BE49-F238E27FC236}">
                <a16:creationId xmlns:a16="http://schemas.microsoft.com/office/drawing/2014/main" id="{40151A4D-D4F4-47B9-9AAC-C6AB6B4AE722}"/>
              </a:ext>
            </a:extLst>
          </p:cNvPr>
          <p:cNvPicPr>
            <a:picLocks noGrp="1" noChangeAspect="1"/>
          </p:cNvPicPr>
          <p:nvPr>
            <p:ph sz="quarter" idx="17"/>
          </p:nvPr>
        </p:nvPicPr>
        <p:blipFill>
          <a:blip r:embed="rId2"/>
          <a:stretch>
            <a:fillRect/>
          </a:stretch>
        </p:blipFill>
        <p:spPr>
          <a:xfrm>
            <a:off x="6856413" y="1878013"/>
            <a:ext cx="3887787" cy="3887787"/>
          </a:xfrm>
        </p:spPr>
      </p:pic>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3721122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19</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Plan for co-learning and adaptation</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ML systems evolve over time! </a:t>
            </a:r>
            <a:endParaRPr lang="en-NL" dirty="0"/>
          </a:p>
          <a:p>
            <a:r>
              <a:rPr lang="en-NL" dirty="0"/>
              <a:t>Especially recommender systems</a:t>
            </a:r>
            <a:endParaRPr lang="en-US" dirty="0"/>
          </a:p>
          <a:p>
            <a:pPr lvl="1"/>
            <a:r>
              <a:rPr lang="en-US" dirty="0"/>
              <a:t>Does you Instagram/tik-</a:t>
            </a:r>
            <a:r>
              <a:rPr lang="en-US" dirty="0" err="1"/>
              <a:t>tok</a:t>
            </a:r>
            <a:r>
              <a:rPr lang="en-US" dirty="0"/>
              <a:t> feed look the same now as it did 1 year ago?</a:t>
            </a:r>
          </a:p>
          <a:p>
            <a:pPr lvl="1"/>
            <a:r>
              <a:rPr lang="en-US" dirty="0"/>
              <a:t>People change and your AI should change with them; it’s like a good relationship where people change together: they keep growing together</a:t>
            </a:r>
            <a:endParaRPr lang="en-NL" dirty="0"/>
          </a:p>
          <a:p>
            <a:r>
              <a:rPr lang="en-NL" dirty="0"/>
              <a:t>Any other examples you want to share?</a:t>
            </a:r>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7170" name="Picture 2" descr="How to Get On The Instagram Explore Page in 2021">
            <a:extLst>
              <a:ext uri="{FF2B5EF4-FFF2-40B4-BE49-F238E27FC236}">
                <a16:creationId xmlns:a16="http://schemas.microsoft.com/office/drawing/2014/main" id="{ECABD940-81C0-483A-8A58-798F25229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2605" y="1877668"/>
            <a:ext cx="2727883" cy="423901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2567C7F-081E-4788-92CE-93F12D023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6174" y="126539"/>
            <a:ext cx="2545608" cy="254560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Limburgse carnaval voor beginners: snelcursus vastelaovend v... - De  Limburger Mobile">
            <a:extLst>
              <a:ext uri="{FF2B5EF4-FFF2-40B4-BE49-F238E27FC236}">
                <a16:creationId xmlns:a16="http://schemas.microsoft.com/office/drawing/2014/main" id="{8630BB32-1258-4FF2-8BEC-2CF0D042FD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9132" y="2205417"/>
            <a:ext cx="2968336" cy="198043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673D5D3-4EC7-4D0B-B781-B611024391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3665" y="4185854"/>
            <a:ext cx="1918424" cy="1918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326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nl-NL" dirty="0"/>
              <a:t>Topics:</a:t>
            </a:r>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p:txBody>
          <a:bodyPr/>
          <a:lstStyle/>
          <a:p>
            <a:r>
              <a:rPr lang="nl-NL" dirty="0"/>
              <a:t>Interactive </a:t>
            </a:r>
            <a:r>
              <a:rPr lang="nl-NL" dirty="0" err="1"/>
              <a:t>Discussions</a:t>
            </a:r>
            <a:r>
              <a:rPr lang="nl-NL" dirty="0"/>
              <a:t>:</a:t>
            </a:r>
          </a:p>
          <a:p>
            <a:pPr lvl="1"/>
            <a:r>
              <a:rPr lang="nl-NL" dirty="0" err="1"/>
              <a:t>Recap</a:t>
            </a:r>
            <a:r>
              <a:rPr lang="nl-NL" dirty="0"/>
              <a:t> Extended Mind</a:t>
            </a:r>
          </a:p>
          <a:p>
            <a:pPr lvl="1"/>
            <a:r>
              <a:rPr lang="nl-NL" dirty="0" err="1"/>
              <a:t>Recap</a:t>
            </a:r>
            <a:r>
              <a:rPr lang="nl-NL" dirty="0"/>
              <a:t> Network-</a:t>
            </a:r>
            <a:r>
              <a:rPr lang="nl-NL" dirty="0" err="1"/>
              <a:t>enabled</a:t>
            </a:r>
            <a:r>
              <a:rPr lang="nl-NL" dirty="0"/>
              <a:t> </a:t>
            </a:r>
            <a:r>
              <a:rPr lang="nl-NL" dirty="0" err="1"/>
              <a:t>cognition</a:t>
            </a:r>
            <a:endParaRPr lang="nl-NL" dirty="0"/>
          </a:p>
          <a:p>
            <a:pPr lvl="1"/>
            <a:r>
              <a:rPr lang="nl-NL" dirty="0" err="1"/>
              <a:t>Interaction</a:t>
            </a:r>
            <a:endParaRPr lang="nl-NL" dirty="0"/>
          </a:p>
          <a:p>
            <a:r>
              <a:rPr lang="nl-NL" dirty="0" err="1"/>
              <a:t>Lectures</a:t>
            </a:r>
            <a:r>
              <a:rPr lang="nl-NL" dirty="0"/>
              <a:t>:</a:t>
            </a:r>
          </a:p>
          <a:p>
            <a:pPr lvl="1"/>
            <a:r>
              <a:rPr lang="nl-NL" dirty="0"/>
              <a:t>HCAI Fundamentals &amp; </a:t>
            </a:r>
            <a:r>
              <a:rPr lang="nl-NL" dirty="0" err="1"/>
              <a:t>Practices</a:t>
            </a:r>
            <a:endParaRPr lang="nl-NL" dirty="0"/>
          </a:p>
          <a:p>
            <a:pPr lvl="1"/>
            <a:r>
              <a:rPr lang="nl-NL" dirty="0"/>
              <a:t>HCAI Applications</a:t>
            </a:r>
          </a:p>
          <a:p>
            <a:pPr lvl="1"/>
            <a:endParaRPr lang="nl-NL" dirty="0"/>
          </a:p>
          <a:p>
            <a:pPr lvl="1"/>
            <a:endParaRPr lang="nl-NL" dirty="0"/>
          </a:p>
          <a:p>
            <a:endParaRPr lang="nl-NL"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NL" dirty="0"/>
              <a:t>Overview</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2</a:t>
            </a:fld>
            <a:endParaRPr lang="nl-NL"/>
          </a:p>
        </p:txBody>
      </p:sp>
    </p:spTree>
    <p:extLst>
      <p:ext uri="{BB962C8B-B14F-4D97-AF65-F5344CB8AC3E}">
        <p14:creationId xmlns:p14="http://schemas.microsoft.com/office/powerpoint/2010/main" val="1764014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Plan for co-learning and adaptation</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Longitudinal effects?</a:t>
            </a:r>
          </a:p>
          <a:p>
            <a:pPr lvl="1"/>
            <a:r>
              <a:rPr lang="en-US" dirty="0"/>
              <a:t>Often looks at pictures of trees</a:t>
            </a:r>
          </a:p>
          <a:p>
            <a:r>
              <a:rPr lang="en-US" dirty="0"/>
              <a:t>High-touch/Strong effects?</a:t>
            </a:r>
          </a:p>
          <a:p>
            <a:pPr lvl="1"/>
            <a:r>
              <a:rPr lang="en-US" dirty="0"/>
              <a:t>Fruit tree obsession atm</a:t>
            </a:r>
          </a:p>
          <a:p>
            <a:r>
              <a:rPr lang="en-US" dirty="0"/>
              <a:t>Broad-Reach effects?</a:t>
            </a:r>
          </a:p>
          <a:p>
            <a:pPr lvl="1"/>
            <a:r>
              <a:rPr lang="en-US" dirty="0"/>
              <a:t>People who look at trees often enjoy advertisements about nature</a:t>
            </a:r>
          </a:p>
          <a:p>
            <a:r>
              <a:rPr lang="en-US" dirty="0"/>
              <a:t>Allow for user feedback</a:t>
            </a:r>
          </a:p>
          <a:p>
            <a:pPr lvl="1"/>
            <a:r>
              <a:rPr lang="en-US" dirty="0"/>
              <a:t>User can act as labelling agent</a:t>
            </a:r>
          </a:p>
          <a:p>
            <a:r>
              <a:rPr lang="en-US" dirty="0"/>
              <a:t>What else?</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9218" name="Picture 2" descr="I make procedurally-generated trees and this one is called Tony. - Imgur">
            <a:extLst>
              <a:ext uri="{FF2B5EF4-FFF2-40B4-BE49-F238E27FC236}">
                <a16:creationId xmlns:a16="http://schemas.microsoft.com/office/drawing/2014/main" id="{9E38BD28-84C9-4BE7-973F-F2F3487EE97C}"/>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6853702" y="1878013"/>
            <a:ext cx="3893209" cy="388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802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21</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Teach your algorithm using the right labels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558118" cy="4678995"/>
          </a:xfrm>
        </p:spPr>
        <p:txBody>
          <a:bodyPr/>
          <a:lstStyle/>
          <a:p>
            <a:r>
              <a:rPr lang="en-US" dirty="0"/>
              <a:t>Supervised learning AI? Then this is vital!</a:t>
            </a:r>
          </a:p>
          <a:p>
            <a:r>
              <a:rPr lang="en-US" dirty="0"/>
              <a:t>With ML there is only so much we can specify; the AI will classify objects itself</a:t>
            </a:r>
          </a:p>
          <a:p>
            <a:pPr lvl="1"/>
            <a:r>
              <a:rPr lang="en-US" dirty="0"/>
              <a:t>Adverse to being heuristically assigned</a:t>
            </a:r>
          </a:p>
          <a:p>
            <a:r>
              <a:rPr lang="en-US" dirty="0"/>
              <a:t>How can we do this?</a:t>
            </a:r>
          </a:p>
          <a:p>
            <a:pPr lvl="1"/>
            <a:r>
              <a:rPr lang="en-US" dirty="0"/>
              <a:t>Dataset characteristics (size, quality etc.)</a:t>
            </a:r>
          </a:p>
          <a:p>
            <a:pPr lvl="1"/>
            <a:r>
              <a:rPr lang="en-US" dirty="0"/>
              <a:t>Confidence level to display results</a:t>
            </a:r>
          </a:p>
          <a:p>
            <a:pPr lvl="1"/>
            <a:r>
              <a:rPr lang="en-US" dirty="0"/>
              <a:t>Is it predicting something it’s trained to predict?</a:t>
            </a:r>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7" name="Content Placeholder 6" descr="Text&#10;&#10;Description automatically generated">
            <a:extLst>
              <a:ext uri="{FF2B5EF4-FFF2-40B4-BE49-F238E27FC236}">
                <a16:creationId xmlns:a16="http://schemas.microsoft.com/office/drawing/2014/main" id="{6ECECB37-9F91-4058-95EC-D435A4050868}"/>
              </a:ext>
            </a:extLst>
          </p:cNvPr>
          <p:cNvPicPr>
            <a:picLocks noGrp="1" noChangeAspect="1"/>
          </p:cNvPicPr>
          <p:nvPr>
            <p:ph sz="quarter" idx="17"/>
          </p:nvPr>
        </p:nvPicPr>
        <p:blipFill>
          <a:blip r:embed="rId2"/>
          <a:stretch>
            <a:fillRect/>
          </a:stretch>
        </p:blipFill>
        <p:spPr>
          <a:xfrm>
            <a:off x="6208448" y="1878013"/>
            <a:ext cx="5183716" cy="3887787"/>
          </a:xfrm>
        </p:spPr>
      </p:pic>
    </p:spTree>
    <p:extLst>
      <p:ext uri="{BB962C8B-B14F-4D97-AF65-F5344CB8AC3E}">
        <p14:creationId xmlns:p14="http://schemas.microsoft.com/office/powerpoint/2010/main" val="2947116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22</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Teach your algorithm using the right labels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7348818" cy="4678995"/>
          </a:xfrm>
        </p:spPr>
        <p:txBody>
          <a:bodyPr/>
          <a:lstStyle/>
          <a:p>
            <a:r>
              <a:rPr lang="en-US" dirty="0"/>
              <a:t>How can we do this?</a:t>
            </a:r>
          </a:p>
          <a:p>
            <a:pPr lvl="1"/>
            <a:r>
              <a:rPr lang="en-US" dirty="0"/>
              <a:t>Make the right assumptions:</a:t>
            </a:r>
          </a:p>
          <a:p>
            <a:pPr marL="0" indent="-29700">
              <a:buNone/>
            </a:pPr>
            <a:r>
              <a:rPr lang="en-US" b="0" i="0" dirty="0">
                <a:solidFill>
                  <a:srgbClr val="292929"/>
                </a:solidFill>
                <a:effectLst/>
                <a:latin typeface="charter"/>
              </a:rPr>
              <a:t> </a:t>
            </a:r>
            <a:r>
              <a:rPr lang="en-US" b="1" i="0" dirty="0">
                <a:solidFill>
                  <a:srgbClr val="292929"/>
                </a:solidFill>
                <a:effectLst/>
                <a:latin typeface="charter"/>
              </a:rPr>
              <a:t>“for ________ users in ________ situations, we assume they’ll prefer ________ and not ________.”</a:t>
            </a:r>
          </a:p>
          <a:p>
            <a:pPr marL="800100" lvl="1" indent="-342900"/>
            <a:r>
              <a:rPr lang="en-US" dirty="0">
                <a:solidFill>
                  <a:srgbClr val="292929"/>
                </a:solidFill>
                <a:latin typeface="charter"/>
              </a:rPr>
              <a:t>Then get your assumptions into a hacky prototype</a:t>
            </a:r>
          </a:p>
          <a:p>
            <a:pPr marL="800100" lvl="1" indent="-342900"/>
            <a:r>
              <a:rPr lang="en-US" dirty="0">
                <a:solidFill>
                  <a:srgbClr val="292929"/>
                </a:solidFill>
                <a:latin typeface="charter"/>
              </a:rPr>
              <a:t>Get domain experts on board</a:t>
            </a:r>
          </a:p>
          <a:p>
            <a:pPr marL="1257300" lvl="2" indent="-342900"/>
            <a:r>
              <a:rPr lang="en-US" dirty="0">
                <a:solidFill>
                  <a:srgbClr val="292929"/>
                </a:solidFill>
                <a:latin typeface="charter"/>
              </a:rPr>
              <a:t>Human </a:t>
            </a:r>
            <a:r>
              <a:rPr lang="en-US" dirty="0" err="1">
                <a:solidFill>
                  <a:srgbClr val="292929"/>
                </a:solidFill>
                <a:latin typeface="charter"/>
              </a:rPr>
              <a:t>labellers</a:t>
            </a:r>
            <a:endParaRPr lang="en-US" dirty="0">
              <a:solidFill>
                <a:srgbClr val="292929"/>
              </a:solidFill>
              <a:latin typeface="charter"/>
            </a:endParaRPr>
          </a:p>
          <a:p>
            <a:pPr marL="1714500" lvl="3" indent="-342900"/>
            <a:r>
              <a:rPr lang="en-US" dirty="0">
                <a:solidFill>
                  <a:srgbClr val="292929"/>
                </a:solidFill>
                <a:latin typeface="charter"/>
              </a:rPr>
              <a:t>Some time ago I met a person on a party who labels and corrects chatbots replies for </a:t>
            </a:r>
            <a:r>
              <a:rPr lang="en-US" dirty="0" err="1">
                <a:solidFill>
                  <a:srgbClr val="292929"/>
                </a:solidFill>
                <a:latin typeface="charter"/>
              </a:rPr>
              <a:t>Pathe</a:t>
            </a:r>
            <a:r>
              <a:rPr lang="en-US" dirty="0">
                <a:solidFill>
                  <a:srgbClr val="292929"/>
                </a:solidFill>
                <a:latin typeface="charter"/>
              </a:rPr>
              <a:t>; essentially, she and her collogues were training their AI to take over her work </a:t>
            </a:r>
          </a:p>
          <a:p>
            <a:pPr marL="1714500" lvl="3" indent="-342900"/>
            <a:r>
              <a:rPr lang="en-US" dirty="0">
                <a:solidFill>
                  <a:srgbClr val="292929"/>
                </a:solidFill>
                <a:latin typeface="charter"/>
              </a:rPr>
              <a:t>But… people change and the AI needs to change with them…</a:t>
            </a:r>
            <a:endParaRPr lang="en-US" dirty="0"/>
          </a:p>
          <a:p>
            <a:pPr lvl="1"/>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13314" name="Picture 2" descr="Pathé - Wikipedia">
            <a:extLst>
              <a:ext uri="{FF2B5EF4-FFF2-40B4-BE49-F238E27FC236}">
                <a16:creationId xmlns:a16="http://schemas.microsoft.com/office/drawing/2014/main" id="{E233101E-76B8-4DBE-9598-C4D58E824FAB}"/>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8208964" y="2358736"/>
            <a:ext cx="3755880" cy="280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61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23</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Machine Learning is surprisingly akin to Cooking</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There is not set way to solve a problem</a:t>
            </a:r>
          </a:p>
          <a:p>
            <a:r>
              <a:rPr lang="en-US" dirty="0"/>
              <a:t>There are recipes</a:t>
            </a:r>
          </a:p>
          <a:p>
            <a:r>
              <a:rPr lang="en-US" dirty="0"/>
              <a:t>But…</a:t>
            </a:r>
          </a:p>
          <a:p>
            <a:r>
              <a:rPr lang="en-US" dirty="0"/>
              <a:t>A good recipe does not make a good cook</a:t>
            </a:r>
          </a:p>
          <a:p>
            <a:pPr lvl="1"/>
            <a:r>
              <a:rPr lang="en-US" dirty="0"/>
              <a:t>Burger Flippy 2 on the right; apparently Flippy 1 didn’t make it into White Castle</a:t>
            </a:r>
          </a:p>
          <a:p>
            <a:r>
              <a:rPr lang="en-US" b="1" dirty="0"/>
              <a:t>Practice and insight into the process are fundamental; and thereby come intuition</a:t>
            </a:r>
          </a:p>
          <a:p>
            <a:pPr lvl="1"/>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10242" name="Picture 2" descr="Flippy 2 kitchen robot can singlehandedly work a fast food fry station">
            <a:extLst>
              <a:ext uri="{FF2B5EF4-FFF2-40B4-BE49-F238E27FC236}">
                <a16:creationId xmlns:a16="http://schemas.microsoft.com/office/drawing/2014/main" id="{AB5070BD-2659-4BAF-BBCF-95C4E59E2522}"/>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025385"/>
            <a:ext cx="5389563" cy="359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246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1AA6A-424C-4FFF-B968-60F39CFD8D7F}"/>
              </a:ext>
            </a:extLst>
          </p:cNvPr>
          <p:cNvSpPr>
            <a:spLocks noGrp="1"/>
          </p:cNvSpPr>
          <p:nvPr>
            <p:ph type="sldNum" sz="quarter" idx="12"/>
          </p:nvPr>
        </p:nvSpPr>
        <p:spPr/>
        <p:txBody>
          <a:bodyPr/>
          <a:lstStyle/>
          <a:p>
            <a:fld id="{AA6C878E-6624-8940-965B-E61AF946BCDB}" type="slidenum">
              <a:rPr lang="nl-NL" smtClean="0"/>
              <a:t>24</a:t>
            </a:fld>
            <a:endParaRPr lang="nl-NL"/>
          </a:p>
        </p:txBody>
      </p:sp>
      <p:pic>
        <p:nvPicPr>
          <p:cNvPr id="3076" name="Picture 4">
            <a:extLst>
              <a:ext uri="{FF2B5EF4-FFF2-40B4-BE49-F238E27FC236}">
                <a16:creationId xmlns:a16="http://schemas.microsoft.com/office/drawing/2014/main" id="{043B4C5C-8EF0-43A5-9ECE-8126FD7E936B}"/>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12233" b="1223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8A12F5-6958-4B2B-BF6F-E6D2748EACBE}"/>
              </a:ext>
            </a:extLst>
          </p:cNvPr>
          <p:cNvSpPr txBox="1"/>
          <p:nvPr/>
        </p:nvSpPr>
        <p:spPr>
          <a:xfrm>
            <a:off x="59203" y="4404870"/>
            <a:ext cx="4900924" cy="1569660"/>
          </a:xfrm>
          <a:prstGeom prst="rect">
            <a:avLst/>
          </a:prstGeom>
          <a:noFill/>
        </p:spPr>
        <p:txBody>
          <a:bodyPr wrap="square" rtlCol="0">
            <a:spAutoFit/>
          </a:bodyPr>
          <a:lstStyle/>
          <a:p>
            <a:pPr marL="285750" indent="-285750">
              <a:buFont typeface="Arial" panose="020B0604020202020204" pitchFamily="34" charset="0"/>
              <a:buChar char="•"/>
            </a:pPr>
            <a:r>
              <a:rPr lang="en-NL" sz="1600" dirty="0"/>
              <a:t>Fundamentals of HCAI </a:t>
            </a:r>
            <a:r>
              <a:rPr lang="en-NL" sz="1600" dirty="0">
                <a:sym typeface="Wingdings" panose="05000000000000000000" pitchFamily="2" charset="2"/>
              </a:rPr>
              <a:t> </a:t>
            </a:r>
            <a:r>
              <a:rPr lang="en-NL" sz="1600" dirty="0">
                <a:solidFill>
                  <a:srgbClr val="00B0F0"/>
                </a:solidFill>
                <a:hlinkClick r:id="rId3">
                  <a:extLst>
                    <a:ext uri="{A12FA001-AC4F-418D-AE19-62706E023703}">
                      <ahyp:hlinkClr xmlns:ahyp="http://schemas.microsoft.com/office/drawing/2018/hyperlinkcolor" val="tx"/>
                    </a:ext>
                  </a:extLst>
                </a:hlinkClick>
              </a:rPr>
              <a:t>Great article</a:t>
            </a:r>
            <a:r>
              <a:rPr lang="en-NL" sz="1600" dirty="0"/>
              <a:t>; key inspiration for this lecture</a:t>
            </a:r>
          </a:p>
          <a:p>
            <a:pPr marL="285750" indent="-285750">
              <a:buFont typeface="Arial" panose="020B0604020202020204" pitchFamily="34" charset="0"/>
              <a:buChar char="•"/>
            </a:pPr>
            <a:r>
              <a:rPr lang="en-NL" sz="1600" dirty="0"/>
              <a:t>Doing something with image labelling? </a:t>
            </a:r>
            <a:r>
              <a:rPr lang="en-NL" sz="1600" dirty="0">
                <a:sym typeface="Wingdings" panose="05000000000000000000" pitchFamily="2" charset="2"/>
              </a:rPr>
              <a:t> </a:t>
            </a:r>
            <a:r>
              <a:rPr lang="en-NL" sz="1600" dirty="0">
                <a:solidFill>
                  <a:srgbClr val="00B0F0"/>
                </a:solidFill>
                <a:sym typeface="Wingdings" panose="05000000000000000000" pitchFamily="2" charset="2"/>
                <a:hlinkClick r:id="rId4">
                  <a:extLst>
                    <a:ext uri="{A12FA001-AC4F-418D-AE19-62706E023703}">
                      <ahyp:hlinkClr xmlns:ahyp="http://schemas.microsoft.com/office/drawing/2018/hyperlinkcolor" val="tx"/>
                    </a:ext>
                  </a:extLst>
                </a:hlinkClick>
              </a:rPr>
              <a:t>Good article to read</a:t>
            </a:r>
            <a:endParaRPr lang="en-NL" sz="1600" dirty="0">
              <a:solidFill>
                <a:srgbClr val="00B0F0"/>
              </a:solidFill>
              <a:sym typeface="Wingdings" panose="05000000000000000000" pitchFamily="2" charset="2"/>
            </a:endParaRPr>
          </a:p>
          <a:p>
            <a:pPr marL="285750" indent="-285750">
              <a:buFont typeface="Arial" panose="020B0604020202020204" pitchFamily="34" charset="0"/>
              <a:buChar char="•"/>
            </a:pPr>
            <a:r>
              <a:rPr lang="en-NL" sz="1600" dirty="0">
                <a:sym typeface="Wingdings" panose="05000000000000000000" pitchFamily="2" charset="2"/>
              </a:rPr>
              <a:t>Doing something with recommender systems &amp; Teachable Machine interfaces  </a:t>
            </a:r>
            <a:r>
              <a:rPr lang="en-NL" sz="1600" dirty="0">
                <a:solidFill>
                  <a:srgbClr val="00B0F0"/>
                </a:solidFill>
                <a:sym typeface="Wingdings" panose="05000000000000000000" pitchFamily="2" charset="2"/>
                <a:hlinkClick r:id="rId5">
                  <a:extLst>
                    <a:ext uri="{A12FA001-AC4F-418D-AE19-62706E023703}">
                      <ahyp:hlinkClr xmlns:ahyp="http://schemas.microsoft.com/office/drawing/2018/hyperlinkcolor" val="tx"/>
                    </a:ext>
                  </a:extLst>
                </a:hlinkClick>
              </a:rPr>
              <a:t>good article to read</a:t>
            </a:r>
            <a:endParaRPr lang="en-GB" sz="1600" dirty="0">
              <a:solidFill>
                <a:srgbClr val="00B0F0"/>
              </a:solidFill>
            </a:endParaRPr>
          </a:p>
        </p:txBody>
      </p:sp>
    </p:spTree>
    <p:extLst>
      <p:ext uri="{BB962C8B-B14F-4D97-AF65-F5344CB8AC3E}">
        <p14:creationId xmlns:p14="http://schemas.microsoft.com/office/powerpoint/2010/main" val="2199549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C21408-8D97-4D66-9E50-FB19A8FFC75E}"/>
              </a:ext>
            </a:extLst>
          </p:cNvPr>
          <p:cNvSpPr>
            <a:spLocks noGrp="1"/>
          </p:cNvSpPr>
          <p:nvPr>
            <p:ph type="body" sz="quarter" idx="14"/>
          </p:nvPr>
        </p:nvSpPr>
        <p:spPr/>
        <p:txBody>
          <a:bodyPr/>
          <a:lstStyle/>
          <a:p>
            <a:r>
              <a:rPr lang="en-US" dirty="0"/>
              <a:t>A brief overview of what’s out there…</a:t>
            </a:r>
          </a:p>
        </p:txBody>
      </p:sp>
      <p:sp>
        <p:nvSpPr>
          <p:cNvPr id="3" name="Title 2">
            <a:extLst>
              <a:ext uri="{FF2B5EF4-FFF2-40B4-BE49-F238E27FC236}">
                <a16:creationId xmlns:a16="http://schemas.microsoft.com/office/drawing/2014/main" id="{DCCCA1E1-5F82-4DAB-8BAF-15ED58C41693}"/>
              </a:ext>
            </a:extLst>
          </p:cNvPr>
          <p:cNvSpPr>
            <a:spLocks noGrp="1"/>
          </p:cNvSpPr>
          <p:nvPr>
            <p:ph type="title"/>
          </p:nvPr>
        </p:nvSpPr>
        <p:spPr/>
        <p:txBody>
          <a:bodyPr/>
          <a:lstStyle/>
          <a:p>
            <a:r>
              <a:rPr lang="en-US" dirty="0"/>
              <a:t>HCAI: Applications</a:t>
            </a:r>
          </a:p>
        </p:txBody>
      </p:sp>
      <p:sp>
        <p:nvSpPr>
          <p:cNvPr id="4" name="Slide Number Placeholder 3">
            <a:extLst>
              <a:ext uri="{FF2B5EF4-FFF2-40B4-BE49-F238E27FC236}">
                <a16:creationId xmlns:a16="http://schemas.microsoft.com/office/drawing/2014/main" id="{1F9B7F12-7D8A-4F17-9C47-1D2137BA4561}"/>
              </a:ext>
            </a:extLst>
          </p:cNvPr>
          <p:cNvSpPr>
            <a:spLocks noGrp="1"/>
          </p:cNvSpPr>
          <p:nvPr>
            <p:ph type="sldNum" sz="quarter" idx="12"/>
          </p:nvPr>
        </p:nvSpPr>
        <p:spPr/>
        <p:txBody>
          <a:bodyPr/>
          <a:lstStyle/>
          <a:p>
            <a:fld id="{AA6C878E-6624-8940-965B-E61AF946BCDB}" type="slidenum">
              <a:rPr lang="nl-NL" smtClean="0"/>
              <a:t>25</a:t>
            </a:fld>
            <a:endParaRPr lang="nl-NL"/>
          </a:p>
        </p:txBody>
      </p:sp>
    </p:spTree>
    <p:extLst>
      <p:ext uri="{BB962C8B-B14F-4D97-AF65-F5344CB8AC3E}">
        <p14:creationId xmlns:p14="http://schemas.microsoft.com/office/powerpoint/2010/main" val="4266607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26</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Opportunities</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p:txBody>
          <a:bodyPr/>
          <a:lstStyle/>
          <a:p>
            <a:r>
              <a:rPr lang="en-US" dirty="0"/>
              <a:t>Let humans do things that computers will never be able to do.</a:t>
            </a:r>
          </a:p>
          <a:p>
            <a:r>
              <a:rPr lang="en-US" dirty="0"/>
              <a:t>Let humans lay the foundations so that computers can learn to do things.</a:t>
            </a:r>
          </a:p>
          <a:p>
            <a:r>
              <a:rPr lang="en-US" dirty="0"/>
              <a:t>Let humans do tasks to allow them to distinguish themselves from computers.</a:t>
            </a:r>
          </a:p>
          <a:p>
            <a:r>
              <a:rPr lang="en-US" dirty="0"/>
              <a:t>Let computers and humans work in symbiosis to solve certain tasks.</a:t>
            </a:r>
            <a:endParaRPr lang="en-NL" dirty="0"/>
          </a:p>
          <a:p>
            <a:endParaRPr lang="en-NL" dirty="0"/>
          </a:p>
          <a:p>
            <a:pPr marL="0" indent="0">
              <a:buNone/>
            </a:pPr>
            <a:r>
              <a:rPr lang="en-NL" dirty="0"/>
              <a:t>Also referred to as </a:t>
            </a:r>
            <a:r>
              <a:rPr lang="en-NL" b="1" dirty="0"/>
              <a:t>Crowd-Sourcing</a:t>
            </a:r>
            <a:endParaRPr lang="en-US" b="1" dirty="0"/>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1026" name="Picture 2">
            <a:extLst>
              <a:ext uri="{FF2B5EF4-FFF2-40B4-BE49-F238E27FC236}">
                <a16:creationId xmlns:a16="http://schemas.microsoft.com/office/drawing/2014/main" id="{81B448E4-1417-4573-90EA-D93AEA2894D9}"/>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324806"/>
            <a:ext cx="5389563" cy="299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879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27</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p:txBody>
          <a:bodyPr/>
          <a:lstStyle/>
          <a:p>
            <a:r>
              <a:rPr lang="en-US" b="1" dirty="0"/>
              <a:t>Problem:</a:t>
            </a:r>
            <a:r>
              <a:rPr lang="en-US" dirty="0"/>
              <a:t> Software algorithms can be used to take advantage of many internet services</a:t>
            </a:r>
          </a:p>
          <a:p>
            <a:pPr lvl="1"/>
            <a:r>
              <a:rPr lang="en-US" dirty="0"/>
              <a:t>Polls</a:t>
            </a:r>
          </a:p>
          <a:p>
            <a:pPr lvl="1"/>
            <a:r>
              <a:rPr lang="en-US" dirty="0"/>
              <a:t>Registering E-mail addresses</a:t>
            </a:r>
          </a:p>
          <a:p>
            <a:pPr lvl="1"/>
            <a:r>
              <a:rPr lang="en-US" dirty="0"/>
              <a:t>Buying tickets</a:t>
            </a:r>
          </a:p>
          <a:p>
            <a:pPr lvl="1"/>
            <a:r>
              <a:rPr lang="en-US" dirty="0"/>
              <a:t>…</a:t>
            </a: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2050" name="Picture 2">
            <a:extLst>
              <a:ext uri="{FF2B5EF4-FFF2-40B4-BE49-F238E27FC236}">
                <a16:creationId xmlns:a16="http://schemas.microsoft.com/office/drawing/2014/main" id="{AF8FB02B-76E7-47BD-9FB1-52363CA49BA4}"/>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432410"/>
            <a:ext cx="5389563" cy="277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585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28</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7" y="1877670"/>
            <a:ext cx="6476907" cy="3888000"/>
          </a:xfrm>
        </p:spPr>
        <p:txBody>
          <a:bodyPr/>
          <a:lstStyle/>
          <a:p>
            <a:r>
              <a:rPr lang="en-US" b="1" dirty="0"/>
              <a:t>Solution:</a:t>
            </a:r>
            <a:r>
              <a:rPr lang="en-US" dirty="0"/>
              <a:t> Completely Automated Public Turing test to tell Computers and Humans Apart </a:t>
            </a:r>
          </a:p>
          <a:p>
            <a:pPr lvl="1"/>
            <a:r>
              <a:rPr lang="en-US" dirty="0"/>
              <a:t>Based on the fundamental idea from cryptography: a computer can probably crack this code, but based on what we know right now, it would take a very long time to do so.</a:t>
            </a:r>
          </a:p>
          <a:p>
            <a:pPr lvl="1"/>
            <a:r>
              <a:rPr lang="en-US" dirty="0"/>
              <a:t>Take tasks that AI is currently not very good at.</a:t>
            </a:r>
          </a:p>
          <a:p>
            <a:pPr lvl="1"/>
            <a:r>
              <a:rPr lang="en-US" dirty="0"/>
              <a:t>A CAPTCHA is a cryptographic protocol whose underlying hardness is based on AI problem.</a:t>
            </a:r>
          </a:p>
          <a:p>
            <a:pPr lvl="1"/>
            <a:r>
              <a:rPr lang="en-US" sz="1800" dirty="0"/>
              <a:t>Curious? </a:t>
            </a:r>
            <a:r>
              <a:rPr lang="en-US" sz="1800" dirty="0">
                <a:sym typeface="Wingdings" panose="05000000000000000000" pitchFamily="2" charset="2"/>
              </a:rPr>
              <a:t> Link to Paper </a:t>
            </a:r>
            <a:r>
              <a:rPr lang="en-US" sz="1800" dirty="0"/>
              <a:t>(Von </a:t>
            </a:r>
            <a:r>
              <a:rPr lang="en-US" sz="1800" dirty="0" err="1"/>
              <a:t>Ahn</a:t>
            </a:r>
            <a:r>
              <a:rPr lang="en-US" sz="1800" dirty="0"/>
              <a:t> et al., 2000)</a:t>
            </a: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3074" name="Picture 2">
            <a:extLst>
              <a:ext uri="{FF2B5EF4-FFF2-40B4-BE49-F238E27FC236}">
                <a16:creationId xmlns:a16="http://schemas.microsoft.com/office/drawing/2014/main" id="{89ADE50F-F5A9-4265-9927-8593316131F8}"/>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7523163" y="3142382"/>
            <a:ext cx="3971925" cy="2048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966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29</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7" y="1877670"/>
            <a:ext cx="6476907" cy="3888000"/>
          </a:xfrm>
        </p:spPr>
        <p:txBody>
          <a:bodyPr/>
          <a:lstStyle/>
          <a:p>
            <a:r>
              <a:rPr lang="en-US" dirty="0"/>
              <a:t>Acquired by Google in 2009</a:t>
            </a:r>
          </a:p>
          <a:p>
            <a:r>
              <a:rPr lang="en-US" dirty="0"/>
              <a:t>“A free service that protects your website from spam and abuse. reCAPTCHA uses an advanced risk analysis engine and adaptive CAPTCHAs to keep automated software from engaging in abusive activities on your site. It does this while letting your valid users pass through with ease.”</a:t>
            </a:r>
          </a:p>
          <a:p>
            <a:r>
              <a:rPr lang="en-US" dirty="0"/>
              <a:t>Designed to distinguish humans from bots and at the same time provide useful tasks: </a:t>
            </a:r>
          </a:p>
          <a:p>
            <a:pPr lvl="1"/>
            <a:r>
              <a:rPr lang="en-US" dirty="0"/>
              <a:t>Labelling data</a:t>
            </a:r>
          </a:p>
          <a:p>
            <a:pPr lvl="1"/>
            <a:r>
              <a:rPr lang="en-US" dirty="0"/>
              <a:t>Identifying problems for the AI</a:t>
            </a: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4098" name="Picture 2">
            <a:extLst>
              <a:ext uri="{FF2B5EF4-FFF2-40B4-BE49-F238E27FC236}">
                <a16:creationId xmlns:a16="http://schemas.microsoft.com/office/drawing/2014/main" id="{D3995A9B-3422-411F-9026-E05CE49E9882}"/>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8403980" y="2566988"/>
            <a:ext cx="2210290" cy="31988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1425B39-55ED-4316-BDC1-CAD142D5A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251" y="65234"/>
            <a:ext cx="2326019" cy="2326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653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text&#10;&#10;Description automatically generated">
            <a:extLst>
              <a:ext uri="{FF2B5EF4-FFF2-40B4-BE49-F238E27FC236}">
                <a16:creationId xmlns:a16="http://schemas.microsoft.com/office/drawing/2014/main" id="{AB3053A9-D9BE-4439-B6C8-0D384B9DE4D0}"/>
              </a:ext>
            </a:extLst>
          </p:cNvPr>
          <p:cNvPicPr>
            <a:picLocks noGrp="1" noChangeAspect="1"/>
          </p:cNvPicPr>
          <p:nvPr>
            <p:ph type="pic" sz="quarter" idx="15"/>
          </p:nvPr>
        </p:nvPicPr>
        <p:blipFill>
          <a:blip r:embed="rId3"/>
          <a:srcRect t="14903" b="14903"/>
          <a:stretch>
            <a:fillRect/>
          </a:stretch>
        </p:blipFill>
        <p:spPr/>
      </p:pic>
      <p:sp>
        <p:nvSpPr>
          <p:cNvPr id="3" name="Text Placeholder 2">
            <a:extLst>
              <a:ext uri="{FF2B5EF4-FFF2-40B4-BE49-F238E27FC236}">
                <a16:creationId xmlns:a16="http://schemas.microsoft.com/office/drawing/2014/main" id="{7CB3F311-5820-4212-89CD-12DE4D40EC84}"/>
              </a:ext>
            </a:extLst>
          </p:cNvPr>
          <p:cNvSpPr>
            <a:spLocks noGrp="1"/>
          </p:cNvSpPr>
          <p:nvPr>
            <p:ph type="body" sz="quarter" idx="14"/>
          </p:nvPr>
        </p:nvSpPr>
        <p:spPr>
          <a:solidFill>
            <a:srgbClr val="FFFFFF">
              <a:alpha val="40000"/>
            </a:srgbClr>
          </a:solidFill>
        </p:spPr>
        <p:txBody>
          <a:bodyPr/>
          <a:lstStyle/>
          <a:p>
            <a:r>
              <a:rPr lang="en-US" dirty="0"/>
              <a:t>Objects in the external environment can be part of a cognitive process and in that way function as extensions of the mind itself. </a:t>
            </a:r>
          </a:p>
        </p:txBody>
      </p:sp>
      <p:sp>
        <p:nvSpPr>
          <p:cNvPr id="4" name="Title 3">
            <a:extLst>
              <a:ext uri="{FF2B5EF4-FFF2-40B4-BE49-F238E27FC236}">
                <a16:creationId xmlns:a16="http://schemas.microsoft.com/office/drawing/2014/main" id="{D624710E-3B81-4952-B69F-3DE000EF78DF}"/>
              </a:ext>
            </a:extLst>
          </p:cNvPr>
          <p:cNvSpPr>
            <a:spLocks noGrp="1"/>
          </p:cNvSpPr>
          <p:nvPr>
            <p:ph type="title"/>
          </p:nvPr>
        </p:nvSpPr>
        <p:spPr>
          <a:solidFill>
            <a:srgbClr val="FFFFFF">
              <a:alpha val="40000"/>
            </a:srgbClr>
          </a:solidFill>
        </p:spPr>
        <p:txBody>
          <a:bodyPr/>
          <a:lstStyle/>
          <a:p>
            <a:r>
              <a:rPr lang="en-US" dirty="0"/>
              <a:t>E</a:t>
            </a:r>
            <a:r>
              <a:rPr lang="en-NL" dirty="0" err="1"/>
              <a:t>xtended</a:t>
            </a:r>
            <a:r>
              <a:rPr lang="en-NL" dirty="0"/>
              <a:t> </a:t>
            </a:r>
            <a:r>
              <a:rPr lang="en-US" dirty="0"/>
              <a:t>M</a:t>
            </a:r>
            <a:r>
              <a:rPr lang="en-NL" dirty="0" err="1"/>
              <a:t>ind</a:t>
            </a:r>
            <a:r>
              <a:rPr lang="en-US" dirty="0"/>
              <a:t> Theory</a:t>
            </a:r>
          </a:p>
        </p:txBody>
      </p:sp>
      <p:sp>
        <p:nvSpPr>
          <p:cNvPr id="5" name="Slide Number Placeholder 4">
            <a:extLst>
              <a:ext uri="{FF2B5EF4-FFF2-40B4-BE49-F238E27FC236}">
                <a16:creationId xmlns:a16="http://schemas.microsoft.com/office/drawing/2014/main" id="{D4125FA1-8AE6-44D4-B4F6-ED11DD609543}"/>
              </a:ext>
            </a:extLst>
          </p:cNvPr>
          <p:cNvSpPr>
            <a:spLocks noGrp="1"/>
          </p:cNvSpPr>
          <p:nvPr>
            <p:ph type="sldNum" sz="quarter" idx="12"/>
          </p:nvPr>
        </p:nvSpPr>
        <p:spPr/>
        <p:txBody>
          <a:bodyPr/>
          <a:lstStyle/>
          <a:p>
            <a:fld id="{AA6C878E-6624-8940-965B-E61AF946BCDB}" type="slidenum">
              <a:rPr lang="nl-NL" smtClean="0"/>
              <a:t>3</a:t>
            </a:fld>
            <a:endParaRPr lang="nl-NL"/>
          </a:p>
        </p:txBody>
      </p:sp>
    </p:spTree>
    <p:extLst>
      <p:ext uri="{BB962C8B-B14F-4D97-AF65-F5344CB8AC3E}">
        <p14:creationId xmlns:p14="http://schemas.microsoft.com/office/powerpoint/2010/main" val="138500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30</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645634" cy="3888000"/>
          </a:xfrm>
        </p:spPr>
        <p:txBody>
          <a:bodyPr/>
          <a:lstStyle/>
          <a:p>
            <a:r>
              <a:rPr lang="en-US" dirty="0"/>
              <a:t>First application: recognition of (difficult, old, …) texts that Optional Character Recognition software is really bad at processing at</a:t>
            </a:r>
          </a:p>
          <a:p>
            <a:r>
              <a:rPr lang="en-US" dirty="0"/>
              <a:t>Has been used to digitize Google Books and complete New-York Times archive</a:t>
            </a:r>
          </a:p>
        </p:txBody>
      </p:sp>
      <p:pic>
        <p:nvPicPr>
          <p:cNvPr id="8" name="Content Placeholder 7" descr="Graphical user interface, diagram, application&#10;&#10;Description automatically generated">
            <a:extLst>
              <a:ext uri="{FF2B5EF4-FFF2-40B4-BE49-F238E27FC236}">
                <a16:creationId xmlns:a16="http://schemas.microsoft.com/office/drawing/2014/main" id="{94282897-E6D9-462E-A90D-69E370EBB9CD}"/>
              </a:ext>
            </a:extLst>
          </p:cNvPr>
          <p:cNvPicPr>
            <a:picLocks noGrp="1" noChangeAspect="1"/>
          </p:cNvPicPr>
          <p:nvPr>
            <p:ph sz="quarter" idx="17"/>
          </p:nvPr>
        </p:nvPicPr>
        <p:blipFill>
          <a:blip r:embed="rId2"/>
          <a:stretch>
            <a:fillRect/>
          </a:stretch>
        </p:blipFill>
        <p:spPr>
          <a:xfrm>
            <a:off x="6511795" y="1878013"/>
            <a:ext cx="4746886" cy="3887787"/>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1601294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31</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Why two words?</a:t>
            </a:r>
          </a:p>
          <a:p>
            <a:pPr lvl="1"/>
            <a:r>
              <a:rPr lang="en-US" dirty="0"/>
              <a:t>ReCAPTCHA already knows the answer to one of the words</a:t>
            </a:r>
          </a:p>
          <a:p>
            <a:pPr lvl="1"/>
            <a:r>
              <a:rPr lang="en-US" dirty="0"/>
              <a:t>If you type that word correctly, it assumes you are human</a:t>
            </a:r>
          </a:p>
          <a:p>
            <a:pPr lvl="1"/>
            <a:r>
              <a:rPr lang="en-US" dirty="0"/>
              <a:t>Some confidence that you also typed the second word correctly</a:t>
            </a:r>
          </a:p>
          <a:p>
            <a:pPr lvl="1"/>
            <a:r>
              <a:rPr lang="en-US" dirty="0"/>
              <a:t>Combine with answers from other users</a:t>
            </a:r>
          </a:p>
          <a:p>
            <a:pPr lvl="1"/>
            <a:r>
              <a:rPr lang="en-US" dirty="0"/>
              <a:t>If a large proportion of participants agree on what the word is, we can assume the recognition is correct.</a:t>
            </a:r>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2"/>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691924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32</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Conversion</a:t>
            </a:r>
          </a:p>
          <a:p>
            <a:pPr lvl="1"/>
            <a:r>
              <a:rPr lang="en-US" dirty="0"/>
              <a:t>ReCAPTCHA is freely available for websites who need a CAPTCHA system to protect their services from abuse </a:t>
            </a:r>
          </a:p>
          <a:p>
            <a:pPr lvl="1"/>
            <a:r>
              <a:rPr lang="en-US" dirty="0"/>
              <a:t>Google can use the output for their own products or it can use the service to do word recognition for other </a:t>
            </a:r>
            <a:r>
              <a:rPr lang="en-US" dirty="0" err="1"/>
              <a:t>organisations</a:t>
            </a:r>
            <a:r>
              <a:rPr lang="en-US" dirty="0"/>
              <a:t>.</a:t>
            </a:r>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2"/>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2313759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33</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In 2011</a:t>
            </a:r>
          </a:p>
          <a:p>
            <a:pPr lvl="1"/>
            <a:r>
              <a:rPr lang="en-US" dirty="0"/>
              <a:t>350 000 sites were using ReCAPTCHA</a:t>
            </a:r>
          </a:p>
          <a:p>
            <a:pPr lvl="1"/>
            <a:r>
              <a:rPr lang="en-US" dirty="0"/>
              <a:t>About 100 million words were digitized per day</a:t>
            </a:r>
          </a:p>
          <a:p>
            <a:pPr lvl="1"/>
            <a:r>
              <a:rPr lang="en-US" dirty="0"/>
              <a:t>Equivalent to about 2.5 million books per year</a:t>
            </a:r>
          </a:p>
          <a:p>
            <a:pPr lvl="1"/>
            <a:r>
              <a:rPr lang="en-US" dirty="0"/>
              <a:t>750 million people had helped to recognize at least one word</a:t>
            </a:r>
          </a:p>
          <a:p>
            <a:pPr marL="0" indent="-29700">
              <a:buNone/>
            </a:pPr>
            <a:endParaRPr lang="en-US" dirty="0"/>
          </a:p>
          <a:p>
            <a:pPr marL="0" indent="-29700">
              <a:buNone/>
            </a:pPr>
            <a:r>
              <a:rPr lang="fr-FR" sz="1800" b="0" i="0" u="none" strike="noStrike" baseline="0" dirty="0">
                <a:solidFill>
                  <a:srgbClr val="5B5854"/>
                </a:solidFill>
                <a:latin typeface="Avenir-Medium"/>
              </a:rPr>
              <a:t>Source:</a:t>
            </a:r>
            <a:r>
              <a:rPr lang="fr-FR" sz="1800" b="0" i="0" u="none" strike="noStrike" baseline="0" dirty="0">
                <a:solidFill>
                  <a:srgbClr val="00B0F0"/>
                </a:solidFill>
                <a:latin typeface="Avenir-Medium"/>
              </a:rPr>
              <a:t> </a:t>
            </a:r>
            <a:r>
              <a:rPr lang="fr-FR" sz="1800" b="0" i="0" u="none" strike="noStrike" baseline="0" dirty="0">
                <a:solidFill>
                  <a:srgbClr val="00B0F0"/>
                </a:solidFill>
                <a:latin typeface="Avenir-Medium"/>
                <a:hlinkClick r:id="rId2">
                  <a:extLst>
                    <a:ext uri="{A12FA001-AC4F-418D-AE19-62706E023703}">
                      <ahyp:hlinkClr xmlns:ahyp="http://schemas.microsoft.com/office/drawing/2018/hyperlinkcolor" val="tx"/>
                    </a:ext>
                  </a:extLst>
                </a:hlinkClick>
              </a:rPr>
              <a:t>Massive-</a:t>
            </a:r>
            <a:r>
              <a:rPr lang="fr-FR" sz="1800" b="0" i="0" u="none" strike="noStrike" baseline="0" dirty="0" err="1">
                <a:solidFill>
                  <a:srgbClr val="00B0F0"/>
                </a:solidFill>
                <a:latin typeface="Avenir-Medium"/>
                <a:hlinkClick r:id="rId2">
                  <a:extLst>
                    <a:ext uri="{A12FA001-AC4F-418D-AE19-62706E023703}">
                      <ahyp:hlinkClr xmlns:ahyp="http://schemas.microsoft.com/office/drawing/2018/hyperlinkcolor" val="tx"/>
                    </a:ext>
                  </a:extLst>
                </a:hlinkClick>
              </a:rPr>
              <a:t>scale</a:t>
            </a:r>
            <a:r>
              <a:rPr lang="fr-FR" sz="1800" b="0" i="0" u="none" strike="noStrike" baseline="0" dirty="0">
                <a:solidFill>
                  <a:srgbClr val="00B0F0"/>
                </a:solidFill>
                <a:latin typeface="Avenir-Medium"/>
                <a:hlinkClick r:id="rId2">
                  <a:extLst>
                    <a:ext uri="{A12FA001-AC4F-418D-AE19-62706E023703}">
                      <ahyp:hlinkClr xmlns:ahyp="http://schemas.microsoft.com/office/drawing/2018/hyperlinkcolor" val="tx"/>
                    </a:ext>
                  </a:extLst>
                </a:hlinkClick>
              </a:rPr>
              <a:t> online collaboration </a:t>
            </a:r>
            <a:r>
              <a:rPr lang="fr-FR" sz="1800" b="0" i="0" u="none" strike="noStrike" baseline="0" dirty="0">
                <a:solidFill>
                  <a:srgbClr val="5B5854"/>
                </a:solidFill>
                <a:latin typeface="Avenir-Medium"/>
              </a:rPr>
              <a:t>| Luis von </a:t>
            </a:r>
            <a:r>
              <a:rPr lang="fr-FR" sz="1800" b="0" i="0" u="none" strike="noStrike" baseline="0" dirty="0" err="1">
                <a:solidFill>
                  <a:srgbClr val="5B5854"/>
                </a:solidFill>
                <a:latin typeface="Avenir-Medium"/>
              </a:rPr>
              <a:t>Ahn</a:t>
            </a:r>
            <a:endParaRPr lang="en-US" dirty="0"/>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3"/>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1163104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1979E-E565-4134-813B-4EC3AD4C2154}"/>
              </a:ext>
            </a:extLst>
          </p:cNvPr>
          <p:cNvSpPr>
            <a:spLocks noGrp="1"/>
          </p:cNvSpPr>
          <p:nvPr>
            <p:ph type="sldNum" sz="quarter" idx="12"/>
          </p:nvPr>
        </p:nvSpPr>
        <p:spPr/>
        <p:txBody>
          <a:bodyPr/>
          <a:lstStyle/>
          <a:p>
            <a:fld id="{AA6C878E-6624-8940-965B-E61AF946BCDB}" type="slidenum">
              <a:rPr lang="nl-NL" smtClean="0"/>
              <a:t>34</a:t>
            </a:fld>
            <a:endParaRPr lang="nl-NL"/>
          </a:p>
        </p:txBody>
      </p:sp>
      <p:sp>
        <p:nvSpPr>
          <p:cNvPr id="3" name="Text Placeholder 2">
            <a:extLst>
              <a:ext uri="{FF2B5EF4-FFF2-40B4-BE49-F238E27FC236}">
                <a16:creationId xmlns:a16="http://schemas.microsoft.com/office/drawing/2014/main" id="{6843EF55-65D7-4AB6-A8F1-12B813D960D4}"/>
              </a:ext>
            </a:extLst>
          </p:cNvPr>
          <p:cNvSpPr>
            <a:spLocks noGrp="1"/>
          </p:cNvSpPr>
          <p:nvPr>
            <p:ph type="body" sz="quarter" idx="16"/>
          </p:nvPr>
        </p:nvSpPr>
        <p:spPr/>
        <p:txBody>
          <a:bodyPr/>
          <a:lstStyle/>
          <a:p>
            <a:r>
              <a:rPr lang="en-GB" dirty="0"/>
              <a:t>Games With A Purpose (GWAP)</a:t>
            </a:r>
          </a:p>
        </p:txBody>
      </p:sp>
      <p:sp>
        <p:nvSpPr>
          <p:cNvPr id="4" name="Content Placeholder 3">
            <a:extLst>
              <a:ext uri="{FF2B5EF4-FFF2-40B4-BE49-F238E27FC236}">
                <a16:creationId xmlns:a16="http://schemas.microsoft.com/office/drawing/2014/main" id="{4D2D9E67-4E55-4663-94B2-1737654E1335}"/>
              </a:ext>
            </a:extLst>
          </p:cNvPr>
          <p:cNvSpPr>
            <a:spLocks noGrp="1"/>
          </p:cNvSpPr>
          <p:nvPr>
            <p:ph sz="quarter" idx="15"/>
          </p:nvPr>
        </p:nvSpPr>
        <p:spPr/>
        <p:txBody>
          <a:bodyPr/>
          <a:lstStyle/>
          <a:p>
            <a:r>
              <a:rPr lang="en-GB" dirty="0"/>
              <a:t>“</a:t>
            </a:r>
            <a:r>
              <a:rPr lang="en-NL" dirty="0"/>
              <a:t>T</a:t>
            </a:r>
            <a:r>
              <a:rPr lang="en-GB" dirty="0" err="1"/>
              <a:t>rading</a:t>
            </a:r>
            <a:r>
              <a:rPr lang="en-GB" dirty="0"/>
              <a:t> entertainment for labour“</a:t>
            </a:r>
            <a:endParaRPr lang="en-NL" dirty="0"/>
          </a:p>
          <a:p>
            <a:r>
              <a:rPr lang="en-NL" dirty="0"/>
              <a:t>Applications:</a:t>
            </a:r>
          </a:p>
          <a:p>
            <a:pPr lvl="1"/>
            <a:r>
              <a:rPr lang="en-US" dirty="0"/>
              <a:t>Labeling images</a:t>
            </a:r>
            <a:endParaRPr lang="en-NL" dirty="0"/>
          </a:p>
          <a:p>
            <a:pPr lvl="1"/>
            <a:r>
              <a:rPr lang="en-GB" dirty="0"/>
              <a:t>Transcribing texts</a:t>
            </a:r>
            <a:endParaRPr lang="en-NL" dirty="0"/>
          </a:p>
          <a:p>
            <a:pPr lvl="1"/>
            <a:r>
              <a:rPr lang="en-GB" dirty="0"/>
              <a:t>Common sense or human experience based activities</a:t>
            </a:r>
            <a:endParaRPr lang="en-NL" dirty="0"/>
          </a:p>
          <a:p>
            <a:r>
              <a:rPr lang="en-GB" dirty="0"/>
              <a:t>Motivate people through entertainment rather than an interest in</a:t>
            </a:r>
            <a:r>
              <a:rPr lang="en-NL" dirty="0"/>
              <a:t> </a:t>
            </a:r>
            <a:r>
              <a:rPr lang="en-GB" dirty="0"/>
              <a:t>solving computation problems.</a:t>
            </a:r>
          </a:p>
        </p:txBody>
      </p:sp>
      <p:sp>
        <p:nvSpPr>
          <p:cNvPr id="6" name="Title 5">
            <a:extLst>
              <a:ext uri="{FF2B5EF4-FFF2-40B4-BE49-F238E27FC236}">
                <a16:creationId xmlns:a16="http://schemas.microsoft.com/office/drawing/2014/main" id="{7786B99E-089C-4F91-A67D-A51D29DB55F5}"/>
              </a:ext>
            </a:extLst>
          </p:cNvPr>
          <p:cNvSpPr>
            <a:spLocks noGrp="1"/>
          </p:cNvSpPr>
          <p:nvPr>
            <p:ph type="title"/>
          </p:nvPr>
        </p:nvSpPr>
        <p:spPr/>
        <p:txBody>
          <a:bodyPr/>
          <a:lstStyle/>
          <a:p>
            <a:r>
              <a:rPr lang="en-US" dirty="0"/>
              <a:t>Crowd-Generated Data</a:t>
            </a:r>
            <a:endParaRPr lang="en-GB" dirty="0"/>
          </a:p>
        </p:txBody>
      </p:sp>
      <p:pic>
        <p:nvPicPr>
          <p:cNvPr id="6146" name="Picture 2" descr="Leer Engels met Duolingo - Apps op Google Play">
            <a:extLst>
              <a:ext uri="{FF2B5EF4-FFF2-40B4-BE49-F238E27FC236}">
                <a16:creationId xmlns:a16="http://schemas.microsoft.com/office/drawing/2014/main" id="{3DE91D84-B4A4-46F4-A10A-EED968A5B109}"/>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856413" y="1878013"/>
            <a:ext cx="3887787" cy="388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433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1979E-E565-4134-813B-4EC3AD4C2154}"/>
              </a:ext>
            </a:extLst>
          </p:cNvPr>
          <p:cNvSpPr>
            <a:spLocks noGrp="1"/>
          </p:cNvSpPr>
          <p:nvPr>
            <p:ph type="sldNum" sz="quarter" idx="12"/>
          </p:nvPr>
        </p:nvSpPr>
        <p:spPr/>
        <p:txBody>
          <a:bodyPr/>
          <a:lstStyle/>
          <a:p>
            <a:fld id="{AA6C878E-6624-8940-965B-E61AF946BCDB}" type="slidenum">
              <a:rPr lang="nl-NL" smtClean="0"/>
              <a:t>35</a:t>
            </a:fld>
            <a:endParaRPr lang="nl-NL"/>
          </a:p>
        </p:txBody>
      </p:sp>
      <p:sp>
        <p:nvSpPr>
          <p:cNvPr id="3" name="Text Placeholder 2">
            <a:extLst>
              <a:ext uri="{FF2B5EF4-FFF2-40B4-BE49-F238E27FC236}">
                <a16:creationId xmlns:a16="http://schemas.microsoft.com/office/drawing/2014/main" id="{6843EF55-65D7-4AB6-A8F1-12B813D960D4}"/>
              </a:ext>
            </a:extLst>
          </p:cNvPr>
          <p:cNvSpPr>
            <a:spLocks noGrp="1"/>
          </p:cNvSpPr>
          <p:nvPr>
            <p:ph type="body" sz="quarter" idx="16"/>
          </p:nvPr>
        </p:nvSpPr>
        <p:spPr/>
        <p:txBody>
          <a:bodyPr/>
          <a:lstStyle/>
          <a:p>
            <a:r>
              <a:rPr lang="en-US" dirty="0"/>
              <a:t>PEEKABOOM GAME</a:t>
            </a:r>
            <a:endParaRPr lang="en-GB" dirty="0"/>
          </a:p>
        </p:txBody>
      </p:sp>
      <p:sp>
        <p:nvSpPr>
          <p:cNvPr id="4" name="Content Placeholder 3">
            <a:extLst>
              <a:ext uri="{FF2B5EF4-FFF2-40B4-BE49-F238E27FC236}">
                <a16:creationId xmlns:a16="http://schemas.microsoft.com/office/drawing/2014/main" id="{4D2D9E67-4E55-4663-94B2-1737654E1335}"/>
              </a:ext>
            </a:extLst>
          </p:cNvPr>
          <p:cNvSpPr>
            <a:spLocks noGrp="1"/>
          </p:cNvSpPr>
          <p:nvPr>
            <p:ph sz="quarter" idx="15"/>
          </p:nvPr>
        </p:nvSpPr>
        <p:spPr>
          <a:xfrm>
            <a:off x="536957" y="1877670"/>
            <a:ext cx="2390439" cy="4181052"/>
          </a:xfrm>
        </p:spPr>
        <p:txBody>
          <a:bodyPr/>
          <a:lstStyle/>
          <a:p>
            <a:r>
              <a:rPr lang="en-GB" dirty="0"/>
              <a:t>Problem: to make computer</a:t>
            </a:r>
            <a:r>
              <a:rPr lang="en-NL" dirty="0"/>
              <a:t> </a:t>
            </a:r>
            <a:r>
              <a:rPr lang="en-GB" dirty="0"/>
              <a:t>vision work, you need to train</a:t>
            </a:r>
            <a:r>
              <a:rPr lang="en-NL" dirty="0"/>
              <a:t> </a:t>
            </a:r>
            <a:r>
              <a:rPr lang="en-GB" dirty="0"/>
              <a:t>algorithms to correctly</a:t>
            </a:r>
            <a:r>
              <a:rPr lang="en-NL" dirty="0"/>
              <a:t> </a:t>
            </a:r>
            <a:r>
              <a:rPr lang="en-GB" dirty="0"/>
              <a:t>predict which parts of an</a:t>
            </a:r>
            <a:r>
              <a:rPr lang="en-NL" dirty="0"/>
              <a:t> </a:t>
            </a:r>
            <a:r>
              <a:rPr lang="en-GB" dirty="0"/>
              <a:t>image correspond to specific</a:t>
            </a:r>
            <a:r>
              <a:rPr lang="en-NL" dirty="0"/>
              <a:t> </a:t>
            </a:r>
            <a:r>
              <a:rPr lang="en-GB" dirty="0"/>
              <a:t>objects, faces, etc.</a:t>
            </a:r>
            <a:endParaRPr lang="en-NL" dirty="0"/>
          </a:p>
        </p:txBody>
      </p:sp>
      <p:sp>
        <p:nvSpPr>
          <p:cNvPr id="6" name="Title 5">
            <a:extLst>
              <a:ext uri="{FF2B5EF4-FFF2-40B4-BE49-F238E27FC236}">
                <a16:creationId xmlns:a16="http://schemas.microsoft.com/office/drawing/2014/main" id="{7786B99E-089C-4F91-A67D-A51D29DB55F5}"/>
              </a:ext>
            </a:extLst>
          </p:cNvPr>
          <p:cNvSpPr>
            <a:spLocks noGrp="1"/>
          </p:cNvSpPr>
          <p:nvPr>
            <p:ph type="title"/>
          </p:nvPr>
        </p:nvSpPr>
        <p:spPr/>
        <p:txBody>
          <a:bodyPr/>
          <a:lstStyle/>
          <a:p>
            <a:r>
              <a:rPr lang="en-US" dirty="0"/>
              <a:t>Crowd-Generated Data</a:t>
            </a:r>
            <a:endParaRPr lang="en-GB" dirty="0"/>
          </a:p>
        </p:txBody>
      </p:sp>
      <p:pic>
        <p:nvPicPr>
          <p:cNvPr id="8" name="Picture 7">
            <a:extLst>
              <a:ext uri="{FF2B5EF4-FFF2-40B4-BE49-F238E27FC236}">
                <a16:creationId xmlns:a16="http://schemas.microsoft.com/office/drawing/2014/main" id="{C4A9F560-4932-49D9-9F4C-EC0619604587}"/>
              </a:ext>
            </a:extLst>
          </p:cNvPr>
          <p:cNvPicPr>
            <a:picLocks noChangeAspect="1"/>
          </p:cNvPicPr>
          <p:nvPr/>
        </p:nvPicPr>
        <p:blipFill>
          <a:blip r:embed="rId3"/>
          <a:stretch>
            <a:fillRect/>
          </a:stretch>
        </p:blipFill>
        <p:spPr>
          <a:xfrm>
            <a:off x="3136777" y="2216928"/>
            <a:ext cx="8474129" cy="3437926"/>
          </a:xfrm>
          <a:prstGeom prst="rect">
            <a:avLst/>
          </a:prstGeom>
        </p:spPr>
      </p:pic>
      <p:pic>
        <p:nvPicPr>
          <p:cNvPr id="10" name="Picture 9">
            <a:extLst>
              <a:ext uri="{FF2B5EF4-FFF2-40B4-BE49-F238E27FC236}">
                <a16:creationId xmlns:a16="http://schemas.microsoft.com/office/drawing/2014/main" id="{DF1058D0-BBA1-45EE-8C58-61246AF07D01}"/>
              </a:ext>
            </a:extLst>
          </p:cNvPr>
          <p:cNvPicPr>
            <a:picLocks noChangeAspect="1"/>
          </p:cNvPicPr>
          <p:nvPr/>
        </p:nvPicPr>
        <p:blipFill>
          <a:blip r:embed="rId4"/>
          <a:stretch>
            <a:fillRect/>
          </a:stretch>
        </p:blipFill>
        <p:spPr>
          <a:xfrm>
            <a:off x="8223604" y="178106"/>
            <a:ext cx="2196610" cy="1931319"/>
          </a:xfrm>
          <a:prstGeom prst="rect">
            <a:avLst/>
          </a:prstGeom>
        </p:spPr>
      </p:pic>
    </p:spTree>
    <p:extLst>
      <p:ext uri="{BB962C8B-B14F-4D97-AF65-F5344CB8AC3E}">
        <p14:creationId xmlns:p14="http://schemas.microsoft.com/office/powerpoint/2010/main" val="36734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Teachable Machine 2.0: Making AI easier for everyone">
            <a:hlinkClick r:id="" action="ppaction://media"/>
            <a:extLst>
              <a:ext uri="{FF2B5EF4-FFF2-40B4-BE49-F238E27FC236}">
                <a16:creationId xmlns:a16="http://schemas.microsoft.com/office/drawing/2014/main" id="{43A4EE0E-BE4B-4CF8-B2BF-FB9F8A34681D}"/>
              </a:ext>
            </a:extLst>
          </p:cNvPr>
          <p:cNvPicPr>
            <a:picLocks noGrp="1" noRot="1" noChangeAspect="1"/>
          </p:cNvPicPr>
          <p:nvPr>
            <p:ph sz="quarter" idx="15"/>
            <a:videoFile r:link="rId1"/>
          </p:nvPr>
        </p:nvPicPr>
        <p:blipFill>
          <a:blip r:embed="rId3"/>
          <a:stretch>
            <a:fillRect/>
          </a:stretch>
        </p:blipFill>
        <p:spPr>
          <a:xfrm>
            <a:off x="2433693" y="1890643"/>
            <a:ext cx="6611631" cy="3735457"/>
          </a:xfrm>
          <a:prstGeom prst="rect">
            <a:avLst/>
          </a:prstGeom>
        </p:spPr>
      </p:pic>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AI Algorithm Implementation</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36</a:t>
            </a:fld>
            <a:endParaRPr lang="nl-NL"/>
          </a:p>
        </p:txBody>
      </p:sp>
      <p:sp>
        <p:nvSpPr>
          <p:cNvPr id="3" name="TextBox 2">
            <a:extLst>
              <a:ext uri="{FF2B5EF4-FFF2-40B4-BE49-F238E27FC236}">
                <a16:creationId xmlns:a16="http://schemas.microsoft.com/office/drawing/2014/main" id="{D9BAF921-E949-4DAE-960B-0ABB9794F619}"/>
              </a:ext>
            </a:extLst>
          </p:cNvPr>
          <p:cNvSpPr txBox="1"/>
          <p:nvPr/>
        </p:nvSpPr>
        <p:spPr>
          <a:xfrm>
            <a:off x="10249174" y="2828718"/>
            <a:ext cx="1433630" cy="646331"/>
          </a:xfrm>
          <a:prstGeom prst="rect">
            <a:avLst/>
          </a:prstGeom>
          <a:noFill/>
        </p:spPr>
        <p:txBody>
          <a:bodyPr wrap="square" rtlCol="0">
            <a:spAutoFit/>
          </a:bodyPr>
          <a:lstStyle/>
          <a:p>
            <a:r>
              <a:rPr lang="en-NL" dirty="0">
                <a:hlinkClick r:id="rId4"/>
              </a:rPr>
              <a:t>Link To Webpage</a:t>
            </a:r>
            <a:endParaRPr lang="en-GB" dirty="0"/>
          </a:p>
        </p:txBody>
      </p:sp>
      <p:sp>
        <p:nvSpPr>
          <p:cNvPr id="8" name="Text Placeholder 2">
            <a:extLst>
              <a:ext uri="{FF2B5EF4-FFF2-40B4-BE49-F238E27FC236}">
                <a16:creationId xmlns:a16="http://schemas.microsoft.com/office/drawing/2014/main" id="{FB5ECFFC-185E-465A-9FF6-9BD2092296D2}"/>
              </a:ext>
            </a:extLst>
          </p:cNvPr>
          <p:cNvSpPr txBox="1">
            <a:spLocks/>
          </p:cNvSpPr>
          <p:nvPr/>
        </p:nvSpPr>
        <p:spPr>
          <a:xfrm>
            <a:off x="414440" y="1280161"/>
            <a:ext cx="11538543"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b="1" dirty="0">
                <a:solidFill>
                  <a:srgbClr val="00B0F0"/>
                </a:solidFill>
              </a:rPr>
              <a:t>Teachable Machines: Super fun way to experiment with computer vision :D</a:t>
            </a:r>
            <a:endParaRPr lang="en-GB" sz="2400" b="1" dirty="0">
              <a:solidFill>
                <a:srgbClr val="00B0F0"/>
              </a:solidFill>
            </a:endParaRPr>
          </a:p>
        </p:txBody>
      </p:sp>
    </p:spTree>
    <p:extLst>
      <p:ext uri="{BB962C8B-B14F-4D97-AF65-F5344CB8AC3E}">
        <p14:creationId xmlns:p14="http://schemas.microsoft.com/office/powerpoint/2010/main" val="256908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en-NL" dirty="0"/>
              <a:t>“</a:t>
            </a:r>
            <a:r>
              <a:rPr lang="en-GB" dirty="0"/>
              <a:t>An adaptive user interface (also known as AUI) is a user interface (UI) which adapts, that is changes, its layout and elements to the needs of the user or context and is similarly alterable by each user.</a:t>
            </a:r>
            <a:r>
              <a:rPr lang="en-NL" dirty="0"/>
              <a:t>”</a:t>
            </a:r>
            <a:endParaRPr lang="nl-NL" dirty="0"/>
          </a:p>
          <a:p>
            <a:r>
              <a:rPr lang="nl-NL" dirty="0"/>
              <a:t>Feedback; let </a:t>
            </a:r>
            <a:r>
              <a:rPr lang="nl-NL" dirty="0" err="1"/>
              <a:t>the</a:t>
            </a:r>
            <a:r>
              <a:rPr lang="nl-NL" dirty="0"/>
              <a:t> user </a:t>
            </a:r>
            <a:r>
              <a:rPr lang="nl-NL" dirty="0" err="1"/>
              <a:t>know</a:t>
            </a:r>
            <a:r>
              <a:rPr lang="nl-NL" dirty="0"/>
              <a:t> </a:t>
            </a:r>
            <a:r>
              <a:rPr lang="nl-NL" dirty="0" err="1"/>
              <a:t>it’s</a:t>
            </a:r>
            <a:r>
              <a:rPr lang="nl-NL" dirty="0"/>
              <a:t> </a:t>
            </a:r>
            <a:r>
              <a:rPr lang="nl-NL" dirty="0" err="1"/>
              <a:t>responding</a:t>
            </a:r>
            <a:r>
              <a:rPr lang="nl-NL" dirty="0"/>
              <a:t> </a:t>
            </a:r>
            <a:r>
              <a:rPr lang="nl-NL" dirty="0" err="1"/>
              <a:t>to</a:t>
            </a:r>
            <a:r>
              <a:rPr lang="nl-NL" dirty="0"/>
              <a:t> input</a:t>
            </a:r>
            <a:endParaRPr lang="en-NL" dirty="0"/>
          </a:p>
          <a:p>
            <a:r>
              <a:rPr lang="en-NL" dirty="0"/>
              <a:t>Not important now: but know that it’s there in ML-flavour as well</a:t>
            </a:r>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Adaptive Interfaces</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37</a:t>
            </a:fld>
            <a:endParaRPr lang="nl-NL"/>
          </a:p>
        </p:txBody>
      </p:sp>
      <p:pic>
        <p:nvPicPr>
          <p:cNvPr id="10242" name="Picture 2" descr="Creating An Adaptive System To Enhance UX — Smashing Magazine">
            <a:extLst>
              <a:ext uri="{FF2B5EF4-FFF2-40B4-BE49-F238E27FC236}">
                <a16:creationId xmlns:a16="http://schemas.microsoft.com/office/drawing/2014/main" id="{22E05EEE-F69C-4135-A780-3D1DE7FEC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267" y="3277491"/>
            <a:ext cx="9633678" cy="2763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068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CD767-CE9B-4A63-8FD5-A94B327142DD}"/>
              </a:ext>
            </a:extLst>
          </p:cNvPr>
          <p:cNvSpPr>
            <a:spLocks noGrp="1"/>
          </p:cNvSpPr>
          <p:nvPr>
            <p:ph type="sldNum" sz="quarter" idx="12"/>
          </p:nvPr>
        </p:nvSpPr>
        <p:spPr/>
        <p:txBody>
          <a:bodyPr/>
          <a:lstStyle/>
          <a:p>
            <a:fld id="{AA6C878E-6624-8940-965B-E61AF946BCDB}" type="slidenum">
              <a:rPr lang="nl-NL" smtClean="0"/>
              <a:t>38</a:t>
            </a:fld>
            <a:endParaRPr lang="nl-NL"/>
          </a:p>
        </p:txBody>
      </p:sp>
      <p:sp>
        <p:nvSpPr>
          <p:cNvPr id="3" name="Text Placeholder 2">
            <a:extLst>
              <a:ext uri="{FF2B5EF4-FFF2-40B4-BE49-F238E27FC236}">
                <a16:creationId xmlns:a16="http://schemas.microsoft.com/office/drawing/2014/main" id="{FB834C87-7C50-4C06-A57B-88D59005D662}"/>
              </a:ext>
            </a:extLst>
          </p:cNvPr>
          <p:cNvSpPr>
            <a:spLocks noGrp="1"/>
          </p:cNvSpPr>
          <p:nvPr>
            <p:ph type="body" sz="quarter" idx="16"/>
          </p:nvPr>
        </p:nvSpPr>
        <p:spPr/>
        <p:txBody>
          <a:bodyPr/>
          <a:lstStyle/>
          <a:p>
            <a:r>
              <a:rPr lang="en-NL" dirty="0"/>
              <a:t>Tracking data about yourself</a:t>
            </a:r>
            <a:endParaRPr lang="en-GB" dirty="0"/>
          </a:p>
        </p:txBody>
      </p:sp>
      <p:sp>
        <p:nvSpPr>
          <p:cNvPr id="5" name="Content Placeholder 4">
            <a:extLst>
              <a:ext uri="{FF2B5EF4-FFF2-40B4-BE49-F238E27FC236}">
                <a16:creationId xmlns:a16="http://schemas.microsoft.com/office/drawing/2014/main" id="{81E58743-A709-4FF1-8739-A68CACAC8C32}"/>
              </a:ext>
            </a:extLst>
          </p:cNvPr>
          <p:cNvSpPr>
            <a:spLocks noGrp="1"/>
          </p:cNvSpPr>
          <p:nvPr>
            <p:ph sz="quarter" idx="17"/>
          </p:nvPr>
        </p:nvSpPr>
        <p:spPr>
          <a:xfrm flipH="1">
            <a:off x="809145" y="5294170"/>
            <a:ext cx="5295819" cy="471499"/>
          </a:xfrm>
        </p:spPr>
        <p:txBody>
          <a:bodyPr/>
          <a:lstStyle/>
          <a:p>
            <a:pPr marL="0" indent="0">
              <a:buNone/>
            </a:pPr>
            <a:r>
              <a:rPr lang="en-NL" dirty="0"/>
              <a:t>Link to paper if interested</a:t>
            </a:r>
            <a:endParaRPr lang="en-GB" dirty="0"/>
          </a:p>
        </p:txBody>
      </p:sp>
      <p:sp>
        <p:nvSpPr>
          <p:cNvPr id="6" name="Title 5">
            <a:extLst>
              <a:ext uri="{FF2B5EF4-FFF2-40B4-BE49-F238E27FC236}">
                <a16:creationId xmlns:a16="http://schemas.microsoft.com/office/drawing/2014/main" id="{BCDA4E41-4FD9-4B2F-B2B0-1751E2F649C0}"/>
              </a:ext>
            </a:extLst>
          </p:cNvPr>
          <p:cNvSpPr>
            <a:spLocks noGrp="1"/>
          </p:cNvSpPr>
          <p:nvPr>
            <p:ph type="title"/>
          </p:nvPr>
        </p:nvSpPr>
        <p:spPr/>
        <p:txBody>
          <a:bodyPr/>
          <a:lstStyle/>
          <a:p>
            <a:r>
              <a:rPr lang="en-NL" dirty="0"/>
              <a:t>Quantified-Self</a:t>
            </a:r>
            <a:endParaRPr lang="en-GB" dirty="0"/>
          </a:p>
        </p:txBody>
      </p:sp>
      <p:pic>
        <p:nvPicPr>
          <p:cNvPr id="5122" name="Picture 2">
            <a:extLst>
              <a:ext uri="{FF2B5EF4-FFF2-40B4-BE49-F238E27FC236}">
                <a16:creationId xmlns:a16="http://schemas.microsoft.com/office/drawing/2014/main" id="{A805861D-DB17-4CEA-ACD5-6C6986E4C148}"/>
              </a:ext>
            </a:extLst>
          </p:cNvPr>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2337828" y="2058583"/>
            <a:ext cx="276225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96CC62B7-E734-4B93-BEF4-6F78486A7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812" y="3339095"/>
            <a:ext cx="5236968" cy="261848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quant_self">
            <a:extLst>
              <a:ext uri="{FF2B5EF4-FFF2-40B4-BE49-F238E27FC236}">
                <a16:creationId xmlns:a16="http://schemas.microsoft.com/office/drawing/2014/main" id="{6D3EB25E-EAAC-4907-A284-D83F45AAB7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7037" y="412478"/>
            <a:ext cx="4773930" cy="299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28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CD767-CE9B-4A63-8FD5-A94B327142DD}"/>
              </a:ext>
            </a:extLst>
          </p:cNvPr>
          <p:cNvSpPr>
            <a:spLocks noGrp="1"/>
          </p:cNvSpPr>
          <p:nvPr>
            <p:ph type="sldNum" sz="quarter" idx="12"/>
          </p:nvPr>
        </p:nvSpPr>
        <p:spPr/>
        <p:txBody>
          <a:bodyPr/>
          <a:lstStyle/>
          <a:p>
            <a:fld id="{AA6C878E-6624-8940-965B-E61AF946BCDB}" type="slidenum">
              <a:rPr lang="nl-NL" smtClean="0"/>
              <a:t>39</a:t>
            </a:fld>
            <a:endParaRPr lang="nl-NL"/>
          </a:p>
        </p:txBody>
      </p:sp>
      <p:pic>
        <p:nvPicPr>
          <p:cNvPr id="12" name="Picture 11">
            <a:extLst>
              <a:ext uri="{FF2B5EF4-FFF2-40B4-BE49-F238E27FC236}">
                <a16:creationId xmlns:a16="http://schemas.microsoft.com/office/drawing/2014/main" id="{77FB277F-E1DD-40F6-A269-9DC4A5AEE22F}"/>
              </a:ext>
            </a:extLst>
          </p:cNvPr>
          <p:cNvPicPr>
            <a:picLocks noChangeAspect="1"/>
          </p:cNvPicPr>
          <p:nvPr/>
        </p:nvPicPr>
        <p:blipFill>
          <a:blip r:embed="rId2"/>
          <a:stretch>
            <a:fillRect/>
          </a:stretch>
        </p:blipFill>
        <p:spPr>
          <a:xfrm>
            <a:off x="1365993" y="290079"/>
            <a:ext cx="9354766" cy="5752199"/>
          </a:xfrm>
          <a:prstGeom prst="rect">
            <a:avLst/>
          </a:prstGeom>
        </p:spPr>
      </p:pic>
      <p:sp>
        <p:nvSpPr>
          <p:cNvPr id="13" name="TextBox 12">
            <a:extLst>
              <a:ext uri="{FF2B5EF4-FFF2-40B4-BE49-F238E27FC236}">
                <a16:creationId xmlns:a16="http://schemas.microsoft.com/office/drawing/2014/main" id="{ABFD545D-0277-49FF-A54E-AFB0F355A6E8}"/>
              </a:ext>
            </a:extLst>
          </p:cNvPr>
          <p:cNvSpPr txBox="1"/>
          <p:nvPr/>
        </p:nvSpPr>
        <p:spPr>
          <a:xfrm>
            <a:off x="10939909" y="4539108"/>
            <a:ext cx="1105174" cy="1200329"/>
          </a:xfrm>
          <a:prstGeom prst="rect">
            <a:avLst/>
          </a:prstGeom>
          <a:noFill/>
        </p:spPr>
        <p:txBody>
          <a:bodyPr wrap="square" rtlCol="0">
            <a:spAutoFit/>
          </a:bodyPr>
          <a:lstStyle/>
          <a:p>
            <a:r>
              <a:rPr lang="en-NL" dirty="0"/>
              <a:t>Link to paper for further reading</a:t>
            </a:r>
            <a:endParaRPr lang="en-GB" dirty="0"/>
          </a:p>
        </p:txBody>
      </p:sp>
    </p:spTree>
    <p:extLst>
      <p:ext uri="{BB962C8B-B14F-4D97-AF65-F5344CB8AC3E}">
        <p14:creationId xmlns:p14="http://schemas.microsoft.com/office/powerpoint/2010/main" val="2079912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1C714-C4BC-4D75-AA25-7D910979944F}"/>
              </a:ext>
            </a:extLst>
          </p:cNvPr>
          <p:cNvSpPr>
            <a:spLocks noGrp="1"/>
          </p:cNvSpPr>
          <p:nvPr>
            <p:ph type="body" sz="quarter" idx="14"/>
          </p:nvPr>
        </p:nvSpPr>
        <p:spPr/>
        <p:txBody>
          <a:bodyPr/>
          <a:lstStyle/>
          <a:p>
            <a:r>
              <a:rPr lang="en-US" sz="1800" dirty="0"/>
              <a:t>The technological and informational elements of a large-scale information network can, under certain circumstances, constitute part of the material supervenience base for an agent’s mental states and processes. </a:t>
            </a:r>
          </a:p>
          <a:p>
            <a:endParaRPr lang="en-US" dirty="0"/>
          </a:p>
        </p:txBody>
      </p:sp>
      <p:sp>
        <p:nvSpPr>
          <p:cNvPr id="3" name="Title 2">
            <a:extLst>
              <a:ext uri="{FF2B5EF4-FFF2-40B4-BE49-F238E27FC236}">
                <a16:creationId xmlns:a16="http://schemas.microsoft.com/office/drawing/2014/main" id="{D59FBABA-C384-4C58-A09D-1649FCECC91C}"/>
              </a:ext>
            </a:extLst>
          </p:cNvPr>
          <p:cNvSpPr>
            <a:spLocks noGrp="1"/>
          </p:cNvSpPr>
          <p:nvPr>
            <p:ph type="title"/>
          </p:nvPr>
        </p:nvSpPr>
        <p:spPr/>
        <p:txBody>
          <a:bodyPr/>
          <a:lstStyle/>
          <a:p>
            <a:r>
              <a:rPr lang="en-US" dirty="0"/>
              <a:t>N</a:t>
            </a:r>
            <a:r>
              <a:rPr lang="en-NL" dirty="0" err="1"/>
              <a:t>etwork</a:t>
            </a:r>
            <a:r>
              <a:rPr lang="en-US" dirty="0"/>
              <a:t>-E</a:t>
            </a:r>
            <a:r>
              <a:rPr lang="en-NL" dirty="0" err="1"/>
              <a:t>nabled</a:t>
            </a:r>
            <a:r>
              <a:rPr lang="en-NL" dirty="0"/>
              <a:t> </a:t>
            </a:r>
            <a:r>
              <a:rPr lang="en-US" dirty="0"/>
              <a:t>C</a:t>
            </a:r>
            <a:r>
              <a:rPr lang="en-NL" dirty="0" err="1"/>
              <a:t>ognition</a:t>
            </a:r>
            <a:r>
              <a:rPr lang="en-US" dirty="0"/>
              <a:t> Theory</a:t>
            </a:r>
          </a:p>
        </p:txBody>
      </p:sp>
      <p:sp>
        <p:nvSpPr>
          <p:cNvPr id="4" name="Slide Number Placeholder 3">
            <a:extLst>
              <a:ext uri="{FF2B5EF4-FFF2-40B4-BE49-F238E27FC236}">
                <a16:creationId xmlns:a16="http://schemas.microsoft.com/office/drawing/2014/main" id="{CA36A436-98B8-45FB-A3C3-91AE999582E8}"/>
              </a:ext>
            </a:extLst>
          </p:cNvPr>
          <p:cNvSpPr>
            <a:spLocks noGrp="1"/>
          </p:cNvSpPr>
          <p:nvPr>
            <p:ph type="sldNum" sz="quarter" idx="12"/>
          </p:nvPr>
        </p:nvSpPr>
        <p:spPr/>
        <p:txBody>
          <a:bodyPr/>
          <a:lstStyle/>
          <a:p>
            <a:fld id="{AA6C878E-6624-8940-965B-E61AF946BCDB}" type="slidenum">
              <a:rPr lang="nl-NL" smtClean="0"/>
              <a:t>4</a:t>
            </a:fld>
            <a:endParaRPr lang="nl-NL"/>
          </a:p>
        </p:txBody>
      </p:sp>
    </p:spTree>
    <p:extLst>
      <p:ext uri="{BB962C8B-B14F-4D97-AF65-F5344CB8AC3E}">
        <p14:creationId xmlns:p14="http://schemas.microsoft.com/office/powerpoint/2010/main" val="42737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D8AE-2A8F-47C0-A191-200EEDF79DA4}"/>
              </a:ext>
            </a:extLst>
          </p:cNvPr>
          <p:cNvSpPr>
            <a:spLocks noGrp="1"/>
          </p:cNvSpPr>
          <p:nvPr>
            <p:ph type="title"/>
          </p:nvPr>
        </p:nvSpPr>
        <p:spPr/>
        <p:txBody>
          <a:bodyPr/>
          <a:lstStyle/>
          <a:p>
            <a:r>
              <a:rPr lang="en-NL" dirty="0"/>
              <a:t>So, is this all you need to know?</a:t>
            </a:r>
            <a:endParaRPr lang="en-GB" dirty="0"/>
          </a:p>
        </p:txBody>
      </p:sp>
      <p:sp>
        <p:nvSpPr>
          <p:cNvPr id="3" name="Slide Number Placeholder 2">
            <a:extLst>
              <a:ext uri="{FF2B5EF4-FFF2-40B4-BE49-F238E27FC236}">
                <a16:creationId xmlns:a16="http://schemas.microsoft.com/office/drawing/2014/main" id="{2119D55C-15F3-4524-A991-937F660F1629}"/>
              </a:ext>
            </a:extLst>
          </p:cNvPr>
          <p:cNvSpPr>
            <a:spLocks noGrp="1"/>
          </p:cNvSpPr>
          <p:nvPr>
            <p:ph type="sldNum" sz="quarter" idx="12"/>
          </p:nvPr>
        </p:nvSpPr>
        <p:spPr/>
        <p:txBody>
          <a:bodyPr/>
          <a:lstStyle/>
          <a:p>
            <a:fld id="{AA6C878E-6624-8940-965B-E61AF946BCDB}" type="slidenum">
              <a:rPr lang="nl-NL" smtClean="0"/>
              <a:t>40</a:t>
            </a:fld>
            <a:endParaRPr lang="nl-NL"/>
          </a:p>
        </p:txBody>
      </p:sp>
      <p:sp>
        <p:nvSpPr>
          <p:cNvPr id="4" name="Text Placeholder 3">
            <a:extLst>
              <a:ext uri="{FF2B5EF4-FFF2-40B4-BE49-F238E27FC236}">
                <a16:creationId xmlns:a16="http://schemas.microsoft.com/office/drawing/2014/main" id="{99FB2A61-6626-410E-88B6-972A4C921211}"/>
              </a:ext>
            </a:extLst>
          </p:cNvPr>
          <p:cNvSpPr>
            <a:spLocks noGrp="1"/>
          </p:cNvSpPr>
          <p:nvPr>
            <p:ph type="body" sz="quarter" idx="16"/>
          </p:nvPr>
        </p:nvSpPr>
        <p:spPr/>
        <p:txBody>
          <a:bodyPr/>
          <a:lstStyle/>
          <a:p>
            <a:r>
              <a:rPr lang="en-NL" dirty="0"/>
              <a:t>No. </a:t>
            </a:r>
            <a:r>
              <a:rPr lang="en-US" dirty="0"/>
              <a:t>R</a:t>
            </a:r>
            <a:r>
              <a:rPr lang="en-NL" dirty="0"/>
              <a:t>.I.P. us</a:t>
            </a:r>
            <a:endParaRPr lang="en-GB" dirty="0"/>
          </a:p>
        </p:txBody>
      </p:sp>
      <p:sp>
        <p:nvSpPr>
          <p:cNvPr id="5" name="Content Placeholder 4">
            <a:extLst>
              <a:ext uri="{FF2B5EF4-FFF2-40B4-BE49-F238E27FC236}">
                <a16:creationId xmlns:a16="http://schemas.microsoft.com/office/drawing/2014/main" id="{65E7B3DF-AF48-4F0B-A0B6-D75AB0E5CEA3}"/>
              </a:ext>
            </a:extLst>
          </p:cNvPr>
          <p:cNvSpPr>
            <a:spLocks noGrp="1"/>
          </p:cNvSpPr>
          <p:nvPr>
            <p:ph sz="quarter" idx="15"/>
          </p:nvPr>
        </p:nvSpPr>
        <p:spPr>
          <a:xfrm>
            <a:off x="537882" y="1881852"/>
            <a:ext cx="11144919" cy="1512209"/>
          </a:xfrm>
        </p:spPr>
        <p:txBody>
          <a:bodyPr/>
          <a:lstStyle/>
          <a:p>
            <a:r>
              <a:rPr lang="en-NL" dirty="0"/>
              <a:t>But...</a:t>
            </a:r>
          </a:p>
          <a:p>
            <a:r>
              <a:rPr lang="en-NL" dirty="0"/>
              <a:t>We can’t teach you everything, because we don’t know everything</a:t>
            </a:r>
          </a:p>
          <a:p>
            <a:r>
              <a:rPr lang="en-NL" dirty="0"/>
              <a:t>T</a:t>
            </a:r>
            <a:r>
              <a:rPr lang="en-US" dirty="0"/>
              <a:t>h</a:t>
            </a:r>
            <a:r>
              <a:rPr lang="en-NL" dirty="0"/>
              <a:t>e people at Google don’t know </a:t>
            </a:r>
            <a:r>
              <a:rPr lang="en-NL" dirty="0" err="1"/>
              <a:t>enoug</a:t>
            </a:r>
            <a:r>
              <a:rPr lang="en-US" dirty="0"/>
              <a:t>h</a:t>
            </a:r>
            <a:r>
              <a:rPr lang="en-NL" dirty="0"/>
              <a:t> about HCAI, and neither do the Apple-people or anyone else for that matter; shit’s too new y’all</a:t>
            </a:r>
            <a:endParaRPr lang="en-GB" dirty="0"/>
          </a:p>
        </p:txBody>
      </p:sp>
      <p:sp>
        <p:nvSpPr>
          <p:cNvPr id="6" name="Text Placeholder 5">
            <a:extLst>
              <a:ext uri="{FF2B5EF4-FFF2-40B4-BE49-F238E27FC236}">
                <a16:creationId xmlns:a16="http://schemas.microsoft.com/office/drawing/2014/main" id="{43672EA3-1F92-4B91-B78F-9DC41B65E482}"/>
              </a:ext>
            </a:extLst>
          </p:cNvPr>
          <p:cNvSpPr>
            <a:spLocks noGrp="1"/>
          </p:cNvSpPr>
          <p:nvPr>
            <p:ph type="body" sz="quarter" idx="17"/>
          </p:nvPr>
        </p:nvSpPr>
        <p:spPr>
          <a:xfrm>
            <a:off x="537882" y="3485645"/>
            <a:ext cx="11336161" cy="471498"/>
          </a:xfrm>
        </p:spPr>
        <p:txBody>
          <a:bodyPr/>
          <a:lstStyle/>
          <a:p>
            <a:r>
              <a:rPr lang="en-NL" dirty="0"/>
              <a:t>Design isn’t about knowing; about fundamental knowledge</a:t>
            </a:r>
            <a:endParaRPr lang="en-GB" dirty="0"/>
          </a:p>
        </p:txBody>
      </p:sp>
      <p:sp>
        <p:nvSpPr>
          <p:cNvPr id="7" name="Content Placeholder 6">
            <a:extLst>
              <a:ext uri="{FF2B5EF4-FFF2-40B4-BE49-F238E27FC236}">
                <a16:creationId xmlns:a16="http://schemas.microsoft.com/office/drawing/2014/main" id="{6051D3D2-EDA6-4A6B-A874-CE91C7C7DCE0}"/>
              </a:ext>
            </a:extLst>
          </p:cNvPr>
          <p:cNvSpPr>
            <a:spLocks noGrp="1"/>
          </p:cNvSpPr>
          <p:nvPr>
            <p:ph sz="quarter" idx="18"/>
          </p:nvPr>
        </p:nvSpPr>
        <p:spPr>
          <a:xfrm>
            <a:off x="537882" y="3957143"/>
            <a:ext cx="11144921" cy="2059538"/>
          </a:xfrm>
        </p:spPr>
        <p:txBody>
          <a:bodyPr/>
          <a:lstStyle/>
          <a:p>
            <a:r>
              <a:rPr lang="en-NL" dirty="0"/>
              <a:t>Design is about inferences; connecting the dots</a:t>
            </a:r>
          </a:p>
          <a:p>
            <a:r>
              <a:rPr lang="en-NL" dirty="0"/>
              <a:t>Trying out ideas</a:t>
            </a:r>
          </a:p>
          <a:p>
            <a:r>
              <a:rPr lang="en-NL" dirty="0"/>
              <a:t>Testing, </a:t>
            </a:r>
            <a:r>
              <a:rPr lang="en-NL" dirty="0" err="1"/>
              <a:t>prototying</a:t>
            </a:r>
            <a:endParaRPr lang="en-NL" dirty="0"/>
          </a:p>
          <a:p>
            <a:r>
              <a:rPr lang="en-NL" dirty="0"/>
              <a:t>Failing and learn</a:t>
            </a:r>
          </a:p>
          <a:p>
            <a:r>
              <a:rPr lang="en-NL" dirty="0"/>
              <a:t>Iteration and implementation</a:t>
            </a:r>
            <a:endParaRPr lang="en-GB" dirty="0"/>
          </a:p>
        </p:txBody>
      </p:sp>
    </p:spTree>
    <p:extLst>
      <p:ext uri="{BB962C8B-B14F-4D97-AF65-F5344CB8AC3E}">
        <p14:creationId xmlns:p14="http://schemas.microsoft.com/office/powerpoint/2010/main" val="1528630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4D03BD-1927-4ED5-8CD1-04F344EBA104}"/>
              </a:ext>
            </a:extLst>
          </p:cNvPr>
          <p:cNvSpPr>
            <a:spLocks noGrp="1"/>
          </p:cNvSpPr>
          <p:nvPr>
            <p:ph type="sldNum" sz="quarter" idx="12"/>
          </p:nvPr>
        </p:nvSpPr>
        <p:spPr/>
        <p:txBody>
          <a:bodyPr/>
          <a:lstStyle/>
          <a:p>
            <a:fld id="{AA6C878E-6624-8940-965B-E61AF946BCDB}" type="slidenum">
              <a:rPr lang="nl-NL" smtClean="0"/>
              <a:t>41</a:t>
            </a:fld>
            <a:endParaRPr lang="nl-NL"/>
          </a:p>
        </p:txBody>
      </p:sp>
      <p:pic>
        <p:nvPicPr>
          <p:cNvPr id="1028" name="Picture 4" descr="The Iterative Design process at TokBox | by Justinmind | Justinmind | Medium">
            <a:extLst>
              <a:ext uri="{FF2B5EF4-FFF2-40B4-BE49-F238E27FC236}">
                <a16:creationId xmlns:a16="http://schemas.microsoft.com/office/drawing/2014/main" id="{91B38333-B40D-4244-9E90-6290E7075B9F}"/>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228" r="222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933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r>
              <a:rPr lang="en-NL" dirty="0"/>
              <a:t>Questions?</a:t>
            </a:r>
            <a:endParaRPr lang="nl-NL" dirty="0"/>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endParaRPr lang="nl-NL" dirty="0"/>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42</a:t>
            </a:fld>
            <a:endParaRPr lang="nl-NL"/>
          </a:p>
        </p:txBody>
      </p:sp>
    </p:spTree>
    <p:extLst>
      <p:ext uri="{BB962C8B-B14F-4D97-AF65-F5344CB8AC3E}">
        <p14:creationId xmlns:p14="http://schemas.microsoft.com/office/powerpoint/2010/main" val="2904974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1859B0B-B7FA-4815-A7BD-2F0446F59E17}"/>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t="9354" b="935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911299D1-41E6-4EFA-8D62-48EEF6C80512}"/>
              </a:ext>
            </a:extLst>
          </p:cNvPr>
          <p:cNvSpPr>
            <a:spLocks noGrp="1"/>
          </p:cNvSpPr>
          <p:nvPr>
            <p:ph type="body" sz="quarter" idx="14"/>
          </p:nvPr>
        </p:nvSpPr>
        <p:spPr>
          <a:solidFill>
            <a:srgbClr val="FFFFFF">
              <a:alpha val="60000"/>
            </a:srgbClr>
          </a:solidFill>
        </p:spPr>
        <p:txBody>
          <a:bodyPr/>
          <a:lstStyle/>
          <a:p>
            <a:r>
              <a:rPr lang="en-US" dirty="0"/>
              <a:t>Communication or direct involvement with someone or something: a reciprocal action or influence</a:t>
            </a:r>
          </a:p>
        </p:txBody>
      </p:sp>
      <p:sp>
        <p:nvSpPr>
          <p:cNvPr id="4" name="Title 3">
            <a:extLst>
              <a:ext uri="{FF2B5EF4-FFF2-40B4-BE49-F238E27FC236}">
                <a16:creationId xmlns:a16="http://schemas.microsoft.com/office/drawing/2014/main" id="{EC348A19-6E0C-4ED1-83F1-F0B572ED1A16}"/>
              </a:ext>
            </a:extLst>
          </p:cNvPr>
          <p:cNvSpPr>
            <a:spLocks noGrp="1"/>
          </p:cNvSpPr>
          <p:nvPr>
            <p:ph type="title"/>
          </p:nvPr>
        </p:nvSpPr>
        <p:spPr>
          <a:solidFill>
            <a:srgbClr val="FFFFFF">
              <a:alpha val="60000"/>
            </a:srgbClr>
          </a:solidFill>
        </p:spPr>
        <p:txBody>
          <a:bodyPr/>
          <a:lstStyle/>
          <a:p>
            <a:r>
              <a:rPr lang="en-US" dirty="0"/>
              <a:t>Interaction</a:t>
            </a:r>
          </a:p>
        </p:txBody>
      </p:sp>
      <p:sp>
        <p:nvSpPr>
          <p:cNvPr id="5" name="Slide Number Placeholder 4">
            <a:extLst>
              <a:ext uri="{FF2B5EF4-FFF2-40B4-BE49-F238E27FC236}">
                <a16:creationId xmlns:a16="http://schemas.microsoft.com/office/drawing/2014/main" id="{81A876C6-0A20-40E9-93E6-BC0523F22F59}"/>
              </a:ext>
            </a:extLst>
          </p:cNvPr>
          <p:cNvSpPr>
            <a:spLocks noGrp="1"/>
          </p:cNvSpPr>
          <p:nvPr>
            <p:ph type="sldNum" sz="quarter" idx="12"/>
          </p:nvPr>
        </p:nvSpPr>
        <p:spPr/>
        <p:txBody>
          <a:bodyPr/>
          <a:lstStyle/>
          <a:p>
            <a:fld id="{AA6C878E-6624-8940-965B-E61AF946BCDB}" type="slidenum">
              <a:rPr lang="nl-NL" smtClean="0"/>
              <a:t>5</a:t>
            </a:fld>
            <a:endParaRPr lang="nl-NL"/>
          </a:p>
        </p:txBody>
      </p:sp>
    </p:spTree>
    <p:extLst>
      <p:ext uri="{BB962C8B-B14F-4D97-AF65-F5344CB8AC3E}">
        <p14:creationId xmlns:p14="http://schemas.microsoft.com/office/powerpoint/2010/main" val="7438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B5D423-2A2C-4F8B-B25D-83D2C30BDBF8}"/>
              </a:ext>
            </a:extLst>
          </p:cNvPr>
          <p:cNvSpPr>
            <a:spLocks noGrp="1"/>
          </p:cNvSpPr>
          <p:nvPr>
            <p:ph type="body" sz="quarter" idx="14"/>
          </p:nvPr>
        </p:nvSpPr>
        <p:spPr/>
        <p:txBody>
          <a:bodyPr/>
          <a:lstStyle/>
          <a:p>
            <a:r>
              <a:rPr lang="en-US" dirty="0"/>
              <a:t>Design discipline within artificial intelligence for designing applications that are reliable, safe, and trustworthy, and effectively serve people's needs.</a:t>
            </a:r>
          </a:p>
        </p:txBody>
      </p:sp>
      <p:sp>
        <p:nvSpPr>
          <p:cNvPr id="3" name="Title 2">
            <a:extLst>
              <a:ext uri="{FF2B5EF4-FFF2-40B4-BE49-F238E27FC236}">
                <a16:creationId xmlns:a16="http://schemas.microsoft.com/office/drawing/2014/main" id="{7E5A2381-8D23-4E7A-9172-D267258999F3}"/>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1C466E7E-75C9-4C1B-A575-CE431A9CA70F}"/>
              </a:ext>
            </a:extLst>
          </p:cNvPr>
          <p:cNvSpPr>
            <a:spLocks noGrp="1"/>
          </p:cNvSpPr>
          <p:nvPr>
            <p:ph type="sldNum" sz="quarter" idx="12"/>
          </p:nvPr>
        </p:nvSpPr>
        <p:spPr/>
        <p:txBody>
          <a:bodyPr/>
          <a:lstStyle/>
          <a:p>
            <a:fld id="{AA6C878E-6624-8940-965B-E61AF946BCDB}" type="slidenum">
              <a:rPr lang="nl-NL" smtClean="0"/>
              <a:t>6</a:t>
            </a:fld>
            <a:endParaRPr lang="nl-NL"/>
          </a:p>
        </p:txBody>
      </p:sp>
    </p:spTree>
    <p:extLst>
      <p:ext uri="{BB962C8B-B14F-4D97-AF65-F5344CB8AC3E}">
        <p14:creationId xmlns:p14="http://schemas.microsoft.com/office/powerpoint/2010/main" val="250377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1AA6A-424C-4FFF-B968-60F39CFD8D7F}"/>
              </a:ext>
            </a:extLst>
          </p:cNvPr>
          <p:cNvSpPr>
            <a:spLocks noGrp="1"/>
          </p:cNvSpPr>
          <p:nvPr>
            <p:ph type="sldNum" sz="quarter" idx="12"/>
          </p:nvPr>
        </p:nvSpPr>
        <p:spPr/>
        <p:txBody>
          <a:bodyPr/>
          <a:lstStyle/>
          <a:p>
            <a:fld id="{AA6C878E-6624-8940-965B-E61AF946BCDB}" type="slidenum">
              <a:rPr lang="nl-NL" smtClean="0"/>
              <a:t>7</a:t>
            </a:fld>
            <a:endParaRPr lang="nl-NL"/>
          </a:p>
        </p:txBody>
      </p:sp>
      <p:pic>
        <p:nvPicPr>
          <p:cNvPr id="3076" name="Picture 4">
            <a:extLst>
              <a:ext uri="{FF2B5EF4-FFF2-40B4-BE49-F238E27FC236}">
                <a16:creationId xmlns:a16="http://schemas.microsoft.com/office/drawing/2014/main" id="{043B4C5C-8EF0-43A5-9ECE-8126FD7E936B}"/>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12233" b="1223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0049DD-43C9-45D1-BD1D-77C04CB55E54}"/>
              </a:ext>
            </a:extLst>
          </p:cNvPr>
          <p:cNvSpPr txBox="1"/>
          <p:nvPr/>
        </p:nvSpPr>
        <p:spPr>
          <a:xfrm rot="1272306">
            <a:off x="9624922" y="4051515"/>
            <a:ext cx="765906" cy="1446550"/>
          </a:xfrm>
          <a:prstGeom prst="rect">
            <a:avLst/>
          </a:prstGeom>
          <a:noFill/>
        </p:spPr>
        <p:txBody>
          <a:bodyPr wrap="square" rtlCol="0">
            <a:spAutoFit/>
          </a:bodyPr>
          <a:lstStyle/>
          <a:p>
            <a:r>
              <a:rPr lang="en-US" sz="8800" dirty="0">
                <a:solidFill>
                  <a:srgbClr val="002060"/>
                </a:solidFill>
              </a:rPr>
              <a:t>?</a:t>
            </a:r>
            <a:endParaRPr lang="en-US" sz="2400" dirty="0">
              <a:solidFill>
                <a:srgbClr val="002060"/>
              </a:solidFill>
            </a:endParaRPr>
          </a:p>
        </p:txBody>
      </p:sp>
    </p:spTree>
    <p:extLst>
      <p:ext uri="{BB962C8B-B14F-4D97-AF65-F5344CB8AC3E}">
        <p14:creationId xmlns:p14="http://schemas.microsoft.com/office/powerpoint/2010/main" val="2497457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53BBB0-C6BF-466C-B8EF-CC12ABA2AAEC}"/>
              </a:ext>
            </a:extLst>
          </p:cNvPr>
          <p:cNvSpPr>
            <a:spLocks noGrp="1"/>
          </p:cNvSpPr>
          <p:nvPr>
            <p:ph type="body" sz="quarter" idx="14"/>
          </p:nvPr>
        </p:nvSpPr>
        <p:spPr/>
        <p:txBody>
          <a:bodyPr/>
          <a:lstStyle/>
          <a:p>
            <a:r>
              <a:rPr lang="en-US" dirty="0"/>
              <a:t>Fundamental &amp; Practices</a:t>
            </a:r>
          </a:p>
        </p:txBody>
      </p:sp>
      <p:sp>
        <p:nvSpPr>
          <p:cNvPr id="3" name="Title 2">
            <a:extLst>
              <a:ext uri="{FF2B5EF4-FFF2-40B4-BE49-F238E27FC236}">
                <a16:creationId xmlns:a16="http://schemas.microsoft.com/office/drawing/2014/main" id="{44073D61-865D-45F8-8C88-C2DD209C9908}"/>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84264D42-8F6E-4FC8-A89B-CC32D603B33B}"/>
              </a:ext>
            </a:extLst>
          </p:cNvPr>
          <p:cNvSpPr>
            <a:spLocks noGrp="1"/>
          </p:cNvSpPr>
          <p:nvPr>
            <p:ph type="sldNum" sz="quarter" idx="12"/>
          </p:nvPr>
        </p:nvSpPr>
        <p:spPr/>
        <p:txBody>
          <a:bodyPr/>
          <a:lstStyle/>
          <a:p>
            <a:fld id="{AA6C878E-6624-8940-965B-E61AF946BCDB}" type="slidenum">
              <a:rPr lang="nl-NL" smtClean="0"/>
              <a:t>8</a:t>
            </a:fld>
            <a:endParaRPr lang="nl-NL"/>
          </a:p>
        </p:txBody>
      </p:sp>
    </p:spTree>
    <p:extLst>
      <p:ext uri="{BB962C8B-B14F-4D97-AF65-F5344CB8AC3E}">
        <p14:creationId xmlns:p14="http://schemas.microsoft.com/office/powerpoint/2010/main" val="1295320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1" y="1828840"/>
            <a:ext cx="11245409" cy="4154984"/>
          </a:xfrm>
        </p:spPr>
        <p:txBody>
          <a:bodyPr/>
          <a:lstStyle/>
          <a:p>
            <a:r>
              <a:rPr lang="en-US" b="1" dirty="0"/>
              <a:t>Context dependent</a:t>
            </a:r>
            <a:r>
              <a:rPr lang="en-US" dirty="0"/>
              <a:t>; all experiences are, AI responds to the environment</a:t>
            </a:r>
          </a:p>
          <a:p>
            <a:r>
              <a:rPr lang="en-US" b="1" dirty="0"/>
              <a:t>AI is there to help</a:t>
            </a:r>
            <a:r>
              <a:rPr lang="en-US" dirty="0"/>
              <a:t> you; like a side-kick, so in the eyes of a user AI:</a:t>
            </a:r>
          </a:p>
          <a:p>
            <a:pPr lvl="1"/>
            <a:r>
              <a:rPr lang="en-US" dirty="0"/>
              <a:t>can:</a:t>
            </a:r>
          </a:p>
          <a:p>
            <a:pPr lvl="2"/>
            <a:r>
              <a:rPr lang="en-US" sz="1600" dirty="0"/>
              <a:t>Self-learn</a:t>
            </a:r>
          </a:p>
          <a:p>
            <a:pPr lvl="2"/>
            <a:r>
              <a:rPr lang="en-US" sz="1600" dirty="0"/>
              <a:t>Anticipate</a:t>
            </a:r>
          </a:p>
          <a:p>
            <a:pPr lvl="2"/>
            <a:r>
              <a:rPr lang="en-US" sz="1600" dirty="0"/>
              <a:t>Respond</a:t>
            </a:r>
          </a:p>
          <a:p>
            <a:pPr lvl="2"/>
            <a:r>
              <a:rPr lang="en-US" sz="1600" dirty="0"/>
              <a:t>(simulate) problem-solving</a:t>
            </a:r>
          </a:p>
          <a:p>
            <a:pPr lvl="1"/>
            <a:r>
              <a:rPr lang="en-US" dirty="0"/>
              <a:t>is: </a:t>
            </a:r>
          </a:p>
          <a:p>
            <a:pPr lvl="2"/>
            <a:r>
              <a:rPr lang="en-US" sz="1600" dirty="0"/>
              <a:t>Personal</a:t>
            </a:r>
          </a:p>
          <a:p>
            <a:pPr lvl="2"/>
            <a:r>
              <a:rPr lang="en-US" sz="1600" dirty="0"/>
              <a:t>Familiar</a:t>
            </a:r>
          </a:p>
          <a:p>
            <a:pPr lvl="2"/>
            <a:r>
              <a:rPr lang="en-US" sz="1600" dirty="0"/>
              <a:t>In motion</a:t>
            </a:r>
          </a:p>
          <a:p>
            <a:pPr lvl="2"/>
            <a:r>
              <a:rPr lang="en-US" sz="1600" dirty="0"/>
              <a:t>Friendly</a:t>
            </a:r>
          </a:p>
          <a:p>
            <a:pPr lvl="2"/>
            <a:r>
              <a:rPr lang="en-US" sz="1600" dirty="0"/>
              <a:t>Unobtrusive</a:t>
            </a:r>
          </a:p>
          <a:p>
            <a:pPr lvl="1"/>
            <a:endParaRPr lang="en-US" dirty="0"/>
          </a:p>
          <a:p>
            <a:endParaRPr lang="en-US"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9</a:t>
            </a:fld>
            <a:endParaRPr lang="nl-NL"/>
          </a:p>
        </p:txBody>
      </p:sp>
      <p:pic>
        <p:nvPicPr>
          <p:cNvPr id="12290" name="Picture 2">
            <a:extLst>
              <a:ext uri="{FF2B5EF4-FFF2-40B4-BE49-F238E27FC236}">
                <a16:creationId xmlns:a16="http://schemas.microsoft.com/office/drawing/2014/main" id="{89E95BF4-36E8-4399-9B58-5025FDC11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043" y="2273299"/>
            <a:ext cx="4445579" cy="296371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8A443BF4-CD04-494F-A5A4-198703927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010" y="3906332"/>
            <a:ext cx="3751117" cy="211000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88EA1856-8B31-4C6F-89CD-31ADC9CF5F10}"/>
              </a:ext>
            </a:extLst>
          </p:cNvPr>
          <p:cNvSpPr txBox="1">
            <a:spLocks/>
          </p:cNvSpPr>
          <p:nvPr/>
        </p:nvSpPr>
        <p:spPr>
          <a:xfrm>
            <a:off x="537882" y="1316215"/>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Perceiving AI</a:t>
            </a:r>
          </a:p>
        </p:txBody>
      </p:sp>
    </p:spTree>
    <p:extLst>
      <p:ext uri="{BB962C8B-B14F-4D97-AF65-F5344CB8AC3E}">
        <p14:creationId xmlns:p14="http://schemas.microsoft.com/office/powerpoint/2010/main" val="98684542"/>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F1F1ABCFD2BE4B8B1E750B442EF574" ma:contentTypeVersion="2" ma:contentTypeDescription="Create a new document." ma:contentTypeScope="" ma:versionID="f78758d6ec3b867ff54b7744096547eb">
  <xsd:schema xmlns:xsd="http://www.w3.org/2001/XMLSchema" xmlns:xs="http://www.w3.org/2001/XMLSchema" xmlns:p="http://schemas.microsoft.com/office/2006/metadata/properties" xmlns:ns2="b1572d76-2e15-45e0-bdfb-8acd0010a487" targetNamespace="http://schemas.microsoft.com/office/2006/metadata/properties" ma:root="true" ma:fieldsID="aece07dbd7acb675b5546ae81a97f793" ns2:_="">
    <xsd:import namespace="b1572d76-2e15-45e0-bdfb-8acd0010a48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572d76-2e15-45e0-bdfb-8acd0010a4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240458-943A-4542-93C2-5CB679B250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572d76-2e15-45e0-bdfb-8acd0010a4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3.xml><?xml version="1.0" encoding="utf-8"?>
<ds:datastoreItem xmlns:ds="http://schemas.openxmlformats.org/officeDocument/2006/customXml" ds:itemID="{48080B34-2E67-4CAF-8EF6-72F240EC50B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2669</Words>
  <Application>Microsoft Office PowerPoint</Application>
  <PresentationFormat>Widescreen</PresentationFormat>
  <Paragraphs>334</Paragraphs>
  <Slides>42</Slides>
  <Notes>9</Notes>
  <HiddenSlides>0</HiddenSlides>
  <MMClips>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42</vt:i4>
      </vt:variant>
    </vt:vector>
  </HeadingPairs>
  <TitlesOfParts>
    <vt:vector size="53" baseType="lpstr">
      <vt:lpstr>Arial</vt:lpstr>
      <vt:lpstr>Avenir-Medium</vt:lpstr>
      <vt:lpstr>Calibri</vt:lpstr>
      <vt:lpstr>charter</vt:lpstr>
      <vt:lpstr>Google Sans Text</vt:lpstr>
      <vt:lpstr>Lato</vt:lpstr>
      <vt:lpstr>Open Sans</vt:lpstr>
      <vt:lpstr>Open Sans SemiBold</vt:lpstr>
      <vt:lpstr>Open Sans SemiBold</vt:lpstr>
      <vt:lpstr>TITLE SIDE</vt:lpstr>
      <vt:lpstr>TEXT SLIDE</vt:lpstr>
      <vt:lpstr>Human-Centered Artificial Intelligence (HCAI)</vt:lpstr>
      <vt:lpstr>Overview</vt:lpstr>
      <vt:lpstr>Extended Mind Theory</vt:lpstr>
      <vt:lpstr>Network-Enabled Cognition Theory</vt:lpstr>
      <vt:lpstr>Interaction</vt:lpstr>
      <vt:lpstr>Human-Centered Artificial Intelligence</vt:lpstr>
      <vt:lpstr>PowerPoint Presentation</vt:lpstr>
      <vt:lpstr>Human-Centered Artificial Intelligence</vt:lpstr>
      <vt:lpstr>User-Centered AI</vt:lpstr>
      <vt:lpstr>User-Centered AI</vt:lpstr>
      <vt:lpstr>User-Centered AI</vt:lpstr>
      <vt:lpstr>User-Centered AI</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PowerPoint Presentation</vt:lpstr>
      <vt:lpstr>HCAI: Applications</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AI Algorithm Implementation</vt:lpstr>
      <vt:lpstr>Adaptive Interfaces</vt:lpstr>
      <vt:lpstr>Quantified-Self</vt:lpstr>
      <vt:lpstr>PowerPoint Presentation</vt:lpstr>
      <vt:lpstr>So, is this all you need to know?</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Human-Centered Artificial Intelligence (HCAI)</dc:title>
  <dc:creator>Heijligers, Bram</dc:creator>
  <cp:lastModifiedBy>bram.heijligers@gmail.com</cp:lastModifiedBy>
  <cp:revision>49</cp:revision>
  <dcterms:created xsi:type="dcterms:W3CDTF">2022-03-28T12:40:40Z</dcterms:created>
  <dcterms:modified xsi:type="dcterms:W3CDTF">2022-04-03T23:02:37Z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0x01010054F1F1ABCFD2BE4B8B1E750B442EF574</vt:lpwstr>
  </property>
</Properties>
</file>